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52" r:id="rId1"/>
  </p:sldMasterIdLst>
  <p:notesMasterIdLst>
    <p:notesMasterId r:id="rId36"/>
  </p:notesMasterIdLst>
  <p:sldIdLst>
    <p:sldId id="256" r:id="rId2"/>
    <p:sldId id="299" r:id="rId3"/>
    <p:sldId id="281" r:id="rId4"/>
    <p:sldId id="259" r:id="rId5"/>
    <p:sldId id="355" r:id="rId6"/>
    <p:sldId id="311" r:id="rId7"/>
    <p:sldId id="331" r:id="rId8"/>
    <p:sldId id="333" r:id="rId9"/>
    <p:sldId id="330" r:id="rId10"/>
    <p:sldId id="287" r:id="rId11"/>
    <p:sldId id="346" r:id="rId12"/>
    <p:sldId id="306" r:id="rId13"/>
    <p:sldId id="314" r:id="rId14"/>
    <p:sldId id="338" r:id="rId15"/>
    <p:sldId id="339" r:id="rId16"/>
    <p:sldId id="340" r:id="rId17"/>
    <p:sldId id="341" r:id="rId18"/>
    <p:sldId id="342" r:id="rId19"/>
    <p:sldId id="343" r:id="rId20"/>
    <p:sldId id="344" r:id="rId21"/>
    <p:sldId id="345" r:id="rId22"/>
    <p:sldId id="347" r:id="rId23"/>
    <p:sldId id="348" r:id="rId24"/>
    <p:sldId id="349" r:id="rId25"/>
    <p:sldId id="350" r:id="rId26"/>
    <p:sldId id="352" r:id="rId27"/>
    <p:sldId id="351" r:id="rId28"/>
    <p:sldId id="359" r:id="rId29"/>
    <p:sldId id="353" r:id="rId30"/>
    <p:sldId id="354" r:id="rId31"/>
    <p:sldId id="356" r:id="rId32"/>
    <p:sldId id="357" r:id="rId33"/>
    <p:sldId id="358" r:id="rId34"/>
    <p:sldId id="361"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ah Brown" initials="MB" lastIdx="1" clrIdx="0">
    <p:extLst>
      <p:ext uri="{19B8F6BF-5375-455C-9EA6-DF929625EA0E}">
        <p15:presenceInfo xmlns:p15="http://schemas.microsoft.com/office/powerpoint/2012/main" userId="556b4566d8eb0ba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62" autoAdjust="0"/>
    <p:restoredTop sz="96374" autoAdjust="0"/>
  </p:normalViewPr>
  <p:slideViewPr>
    <p:cSldViewPr snapToGrid="0">
      <p:cViewPr varScale="1">
        <p:scale>
          <a:sx n="70" d="100"/>
          <a:sy n="70" d="100"/>
        </p:scale>
        <p:origin x="28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ah Brown" userId="556b4566d8eb0ba0" providerId="LiveId" clId="{9E8F2601-1110-473E-8959-0D8595272AC8}"/>
    <pc:docChg chg="custSel modSld">
      <pc:chgData name="Micah Brown" userId="556b4566d8eb0ba0" providerId="LiveId" clId="{9E8F2601-1110-473E-8959-0D8595272AC8}" dt="2018-10-08T14:47:43.451" v="0" actId="313"/>
      <pc:docMkLst>
        <pc:docMk/>
      </pc:docMkLst>
      <pc:sldChg chg="modSp">
        <pc:chgData name="Micah Brown" userId="556b4566d8eb0ba0" providerId="LiveId" clId="{9E8F2601-1110-473E-8959-0D8595272AC8}" dt="2018-10-08T14:47:43.451" v="0" actId="313"/>
        <pc:sldMkLst>
          <pc:docMk/>
          <pc:sldMk cId="3062776543" sldId="287"/>
        </pc:sldMkLst>
        <pc:spChg chg="mod">
          <ac:chgData name="Micah Brown" userId="556b4566d8eb0ba0" providerId="LiveId" clId="{9E8F2601-1110-473E-8959-0D8595272AC8}" dt="2018-10-08T14:47:43.451" v="0" actId="313"/>
          <ac:spMkLst>
            <pc:docMk/>
            <pc:sldMk cId="3062776543" sldId="287"/>
            <ac:spMk id="3" creationId="{33AE4AC4-4FA1-46AB-98BA-A294EA61E174}"/>
          </ac:spMkLst>
        </pc:spChg>
      </pc:sldChg>
    </pc:docChg>
  </pc:docChgLst>
  <pc:docChgLst>
    <pc:chgData name="Micah Brown" userId="556b4566d8eb0ba0" providerId="LiveId" clId="{2DB59F8F-CC29-9047-A3F8-949D13B6F859}"/>
    <pc:docChg chg="undo modSld">
      <pc:chgData name="Micah Brown" userId="556b4566d8eb0ba0" providerId="LiveId" clId="{2DB59F8F-CC29-9047-A3F8-949D13B6F859}" dt="2018-10-11T10:49:13.079" v="25" actId="20577"/>
      <pc:docMkLst>
        <pc:docMk/>
      </pc:docMkLst>
      <pc:sldChg chg="modSp">
        <pc:chgData name="Micah Brown" userId="556b4566d8eb0ba0" providerId="LiveId" clId="{2DB59F8F-CC29-9047-A3F8-949D13B6F859}" dt="2018-10-11T10:49:13.079" v="25" actId="20577"/>
        <pc:sldMkLst>
          <pc:docMk/>
          <pc:sldMk cId="98252017" sldId="281"/>
        </pc:sldMkLst>
        <pc:spChg chg="mod">
          <ac:chgData name="Micah Brown" userId="556b4566d8eb0ba0" providerId="LiveId" clId="{2DB59F8F-CC29-9047-A3F8-949D13B6F859}" dt="2018-10-11T10:49:13.079" v="25" actId="20577"/>
          <ac:spMkLst>
            <pc:docMk/>
            <pc:sldMk cId="98252017" sldId="281"/>
            <ac:spMk id="9" creationId="{3C99D3AB-A763-45AD-9951-97D490852EC8}"/>
          </ac:spMkLst>
        </pc:spChg>
        <pc:spChg chg="mod">
          <ac:chgData name="Micah Brown" userId="556b4566d8eb0ba0" providerId="LiveId" clId="{2DB59F8F-CC29-9047-A3F8-949D13B6F859}" dt="2018-10-11T10:44:59.398" v="23" actId="20577"/>
          <ac:spMkLst>
            <pc:docMk/>
            <pc:sldMk cId="98252017" sldId="281"/>
            <ac:spMk id="11" creationId="{8FDCFC8B-1253-4B7A-B9EC-A0CAFFE6B8DF}"/>
          </ac:spMkLst>
        </pc:spChg>
      </pc:sldChg>
    </pc:docChg>
  </pc:docChgLst>
</pc:chgInfo>
</file>

<file path=ppt/media/image1.jpg>
</file>

<file path=ppt/media/image13.jpeg>
</file>

<file path=ppt/media/image2.png>
</file>

<file path=ppt/media/image3.png>
</file>

<file path=ppt/media/image4.jp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947191-A3BD-4E1A-8BF8-00B0FB3B9E56}" type="datetimeFigureOut">
              <a:rPr lang="en-US" smtClean="0"/>
              <a:t>7/9/2021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F0B479-2B6D-44AA-AC43-1293A40B5FDD}" type="slidenum">
              <a:rPr lang="en-US" smtClean="0"/>
              <a:t>‹#›</a:t>
            </a:fld>
            <a:endParaRPr lang="en-US"/>
          </a:p>
        </p:txBody>
      </p:sp>
    </p:spTree>
    <p:extLst>
      <p:ext uri="{BB962C8B-B14F-4D97-AF65-F5344CB8AC3E}">
        <p14:creationId xmlns:p14="http://schemas.microsoft.com/office/powerpoint/2010/main" val="5924625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F0B479-2B6D-44AA-AC43-1293A40B5FDD}" type="slidenum">
              <a:rPr lang="en-US" smtClean="0"/>
              <a:t>1</a:t>
            </a:fld>
            <a:endParaRPr lang="en-US"/>
          </a:p>
        </p:txBody>
      </p:sp>
    </p:spTree>
    <p:extLst>
      <p:ext uri="{BB962C8B-B14F-4D97-AF65-F5344CB8AC3E}">
        <p14:creationId xmlns:p14="http://schemas.microsoft.com/office/powerpoint/2010/main" val="781425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to Update</a:t>
            </a:r>
          </a:p>
        </p:txBody>
      </p:sp>
      <p:sp>
        <p:nvSpPr>
          <p:cNvPr id="4" name="Slide Number Placeholder 3"/>
          <p:cNvSpPr>
            <a:spLocks noGrp="1"/>
          </p:cNvSpPr>
          <p:nvPr>
            <p:ph type="sldNum" sz="quarter" idx="5"/>
          </p:nvPr>
        </p:nvSpPr>
        <p:spPr/>
        <p:txBody>
          <a:bodyPr/>
          <a:lstStyle/>
          <a:p>
            <a:fld id="{CAF0B479-2B6D-44AA-AC43-1293A40B5FDD}" type="slidenum">
              <a:rPr lang="en-US" smtClean="0"/>
              <a:t>2</a:t>
            </a:fld>
            <a:endParaRPr lang="en-US"/>
          </a:p>
        </p:txBody>
      </p:sp>
    </p:spTree>
    <p:extLst>
      <p:ext uri="{BB962C8B-B14F-4D97-AF65-F5344CB8AC3E}">
        <p14:creationId xmlns:p14="http://schemas.microsoft.com/office/powerpoint/2010/main" val="3394330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F0B479-2B6D-44AA-AC43-1293A40B5FDD}" type="slidenum">
              <a:rPr lang="en-US" smtClean="0"/>
              <a:t>8</a:t>
            </a:fld>
            <a:endParaRPr lang="en-US"/>
          </a:p>
        </p:txBody>
      </p:sp>
    </p:spTree>
    <p:extLst>
      <p:ext uri="{BB962C8B-B14F-4D97-AF65-F5344CB8AC3E}">
        <p14:creationId xmlns:p14="http://schemas.microsoft.com/office/powerpoint/2010/main" val="18866148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F0B479-2B6D-44AA-AC43-1293A40B5FDD}" type="slidenum">
              <a:rPr lang="en-US" smtClean="0"/>
              <a:t>28</a:t>
            </a:fld>
            <a:endParaRPr lang="en-US"/>
          </a:p>
        </p:txBody>
      </p:sp>
    </p:spTree>
    <p:extLst>
      <p:ext uri="{BB962C8B-B14F-4D97-AF65-F5344CB8AC3E}">
        <p14:creationId xmlns:p14="http://schemas.microsoft.com/office/powerpoint/2010/main" val="40471583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F0B479-2B6D-44AA-AC43-1293A40B5FDD}" type="slidenum">
              <a:rPr lang="en-US" smtClean="0"/>
              <a:t>30</a:t>
            </a:fld>
            <a:endParaRPr lang="en-US"/>
          </a:p>
        </p:txBody>
      </p:sp>
    </p:spTree>
    <p:extLst>
      <p:ext uri="{BB962C8B-B14F-4D97-AF65-F5344CB8AC3E}">
        <p14:creationId xmlns:p14="http://schemas.microsoft.com/office/powerpoint/2010/main" val="6049941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F0B479-2B6D-44AA-AC43-1293A40B5FDD}" type="slidenum">
              <a:rPr lang="en-US" smtClean="0"/>
              <a:t>33</a:t>
            </a:fld>
            <a:endParaRPr lang="en-US"/>
          </a:p>
        </p:txBody>
      </p:sp>
    </p:spTree>
    <p:extLst>
      <p:ext uri="{BB962C8B-B14F-4D97-AF65-F5344CB8AC3E}">
        <p14:creationId xmlns:p14="http://schemas.microsoft.com/office/powerpoint/2010/main" val="36302293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AF0B479-2B6D-44AA-AC43-1293A40B5FDD}" type="slidenum">
              <a:rPr lang="en-US" smtClean="0"/>
              <a:t>34</a:t>
            </a:fld>
            <a:endParaRPr lang="en-US"/>
          </a:p>
        </p:txBody>
      </p:sp>
    </p:spTree>
    <p:extLst>
      <p:ext uri="{BB962C8B-B14F-4D97-AF65-F5344CB8AC3E}">
        <p14:creationId xmlns:p14="http://schemas.microsoft.com/office/powerpoint/2010/main" val="24388832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5586B75A-687E-405C-8A0B-8D00578BA2C3}" type="datetimeFigureOut">
              <a:rPr lang="en-US" smtClean="0"/>
              <a:pPr/>
              <a:t>7/9/2021</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9405748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80420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5586B75A-687E-405C-8A0B-8D00578BA2C3}" type="datetimeFigureOut">
              <a:rPr lang="en-US" smtClean="0"/>
              <a:pPr/>
              <a:t>7/9/2021</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1141775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smtClean="0"/>
              <a:pPr/>
              <a:t>7/9/2021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778161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5586B75A-687E-405C-8A0B-8D00578BA2C3}" type="datetimeFigureOut">
              <a:rPr lang="en-US" smtClean="0"/>
              <a:pPr/>
              <a:t>7/9/2021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2001221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86B75A-687E-405C-8A0B-8D00578BA2C3}" type="datetimeFigureOut">
              <a:rPr lang="en-US" smtClean="0"/>
              <a:pPr/>
              <a:t>7/9/2021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378973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smtClean="0"/>
              <a:pPr/>
              <a:t>7/9/2021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486681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86B75A-687E-405C-8A0B-8D00578BA2C3}" type="datetimeFigureOut">
              <a:rPr lang="en-US" smtClean="0"/>
              <a:pPr/>
              <a:t>7/9/2021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08351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86B75A-687E-405C-8A0B-8D00578BA2C3}" type="datetimeFigureOut">
              <a:rPr lang="en-US" smtClean="0"/>
              <a:pPr/>
              <a:t>7/9/2021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457285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5586B75A-687E-405C-8A0B-8D00578BA2C3}" type="datetimeFigureOut">
              <a:rPr lang="en-US" smtClean="0"/>
              <a:pPr/>
              <a:t>7/9/2021</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487661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586B75A-687E-405C-8A0B-8D00578BA2C3}" type="datetimeFigureOut">
              <a:rPr lang="en-US" smtClean="0"/>
              <a:pPr/>
              <a:t>7/9/2021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42718133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5586B75A-687E-405C-8A0B-8D00578BA2C3}" type="datetimeFigureOut">
              <a:rPr lang="en-US" smtClean="0"/>
              <a:pPr/>
              <a:t>7/9/2021</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4FAB73BC-B049-4115-A692-8D63A059BFB8}"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364039616"/>
      </p:ext>
    </p:extLst>
  </p:cSld>
  <p:clrMap bg1="lt1" tx1="dk1" bg2="lt2" tx2="dk2" accent1="accent1" accent2="accent2" accent3="accent3" accent4="accent4" accent5="accent5" accent6="accent6" hlink="hlink" folHlink="folHlink"/>
  <p:sldLayoutIdLst>
    <p:sldLayoutId id="2147483853" r:id="rId1"/>
    <p:sldLayoutId id="2147483854" r:id="rId2"/>
    <p:sldLayoutId id="2147483855" r:id="rId3"/>
    <p:sldLayoutId id="2147483856" r:id="rId4"/>
    <p:sldLayoutId id="2147483857" r:id="rId5"/>
    <p:sldLayoutId id="2147483858" r:id="rId6"/>
    <p:sldLayoutId id="2147483859" r:id="rId7"/>
    <p:sldLayoutId id="2147483860" r:id="rId8"/>
    <p:sldLayoutId id="2147483861" r:id="rId9"/>
    <p:sldLayoutId id="2147483862" r:id="rId10"/>
    <p:sldLayoutId id="2147483863"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s://github.com/micahkbrown"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sites.google.com/view/cincysmba" TargetMode="External"/><Relationship Id="rId3" Type="http://schemas.openxmlformats.org/officeDocument/2006/relationships/image" Target="../media/image3.png"/><Relationship Id="rId7" Type="http://schemas.openxmlformats.org/officeDocument/2006/relationships/hyperlink" Target="https://www.infoseccincy.org/" TargetMode="External"/><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hyperlink" Target="http://www.cincy-issa.org/" TargetMode="External"/><Relationship Id="rId5" Type="http://schemas.openxmlformats.org/officeDocument/2006/relationships/image" Target="../media/image5.png"/><Relationship Id="rId4" Type="http://schemas.openxmlformats.org/officeDocument/2006/relationships/image" Target="../media/image4.jpg"/><Relationship Id="rId9" Type="http://schemas.openxmlformats.org/officeDocument/2006/relationships/hyperlink" Target="https://www.meetup.com/TechLife-Cincinnati/events/241602925/"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hyperlink" Target="https://seariousmeats.net/"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seariousmeats.net/"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1D93C-BE4B-4CB0-B5DA-1C3DD0FB7AC2}"/>
              </a:ext>
            </a:extLst>
          </p:cNvPr>
          <p:cNvSpPr>
            <a:spLocks noGrp="1"/>
          </p:cNvSpPr>
          <p:nvPr>
            <p:ph type="ctrTitle"/>
          </p:nvPr>
        </p:nvSpPr>
        <p:spPr/>
        <p:txBody>
          <a:bodyPr/>
          <a:lstStyle/>
          <a:p>
            <a:r>
              <a:rPr lang="en-US" dirty="0"/>
              <a:t>I got 99 problems, but a WAF </a:t>
            </a:r>
            <a:r>
              <a:rPr lang="en-US" dirty="0" err="1"/>
              <a:t>ain’t</a:t>
            </a:r>
            <a:r>
              <a:rPr lang="en-US" dirty="0"/>
              <a:t> one</a:t>
            </a:r>
          </a:p>
        </p:txBody>
      </p:sp>
      <p:sp>
        <p:nvSpPr>
          <p:cNvPr id="3" name="Subtitle 2">
            <a:extLst>
              <a:ext uri="{FF2B5EF4-FFF2-40B4-BE49-F238E27FC236}">
                <a16:creationId xmlns:a16="http://schemas.microsoft.com/office/drawing/2014/main" id="{ED1B891F-DCC0-4BD4-9929-BBF5474C8CEA}"/>
              </a:ext>
            </a:extLst>
          </p:cNvPr>
          <p:cNvSpPr>
            <a:spLocks noGrp="1"/>
          </p:cNvSpPr>
          <p:nvPr>
            <p:ph type="subTitle" idx="1"/>
          </p:nvPr>
        </p:nvSpPr>
        <p:spPr/>
        <p:txBody>
          <a:bodyPr/>
          <a:lstStyle/>
          <a:p>
            <a:r>
              <a:rPr lang="en-US" dirty="0"/>
              <a:t>By your boy, Run D.M.Z.</a:t>
            </a:r>
          </a:p>
        </p:txBody>
      </p:sp>
    </p:spTree>
    <p:extLst>
      <p:ext uri="{BB962C8B-B14F-4D97-AF65-F5344CB8AC3E}">
        <p14:creationId xmlns:p14="http://schemas.microsoft.com/office/powerpoint/2010/main" val="19895888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43754" y="1815353"/>
            <a:ext cx="11268634" cy="5042647"/>
          </a:xfrm>
        </p:spPr>
        <p:txBody>
          <a:bodyPr>
            <a:normAutofit/>
          </a:bodyPr>
          <a:lstStyle/>
          <a:p>
            <a:pPr marL="0" indent="0">
              <a:buNone/>
            </a:pPr>
            <a:r>
              <a:rPr lang="en-US" sz="2800" b="1" dirty="0"/>
              <a:t>Build</a:t>
            </a:r>
          </a:p>
          <a:p>
            <a:r>
              <a:rPr lang="en-US" b="1" dirty="0"/>
              <a:t>Strong Skills: networking, IT Architecture, Cloud Architecture, strongly understand organizations policies</a:t>
            </a:r>
          </a:p>
          <a:p>
            <a:endParaRPr lang="en-US" b="1" dirty="0"/>
          </a:p>
          <a:p>
            <a:pPr marL="0" indent="0">
              <a:buNone/>
            </a:pPr>
            <a:r>
              <a:rPr lang="en-US" sz="2800" b="1" dirty="0"/>
              <a:t>Tune</a:t>
            </a:r>
          </a:p>
          <a:p>
            <a:r>
              <a:rPr lang="en-US" b="1" dirty="0"/>
              <a:t>Strong Skills:  Application / Web Development Security, common </a:t>
            </a:r>
            <a:r>
              <a:rPr lang="en-US" b="1" dirty="0" err="1"/>
              <a:t>AppDev</a:t>
            </a:r>
            <a:r>
              <a:rPr lang="en-US" b="1" dirty="0"/>
              <a:t> vulnerabilities.</a:t>
            </a:r>
          </a:p>
          <a:p>
            <a:endParaRPr lang="en-US" b="1" dirty="0"/>
          </a:p>
          <a:p>
            <a:pPr marL="0" indent="0">
              <a:buNone/>
            </a:pPr>
            <a:r>
              <a:rPr lang="en-US" sz="2800" b="1" dirty="0"/>
              <a:t>Support</a:t>
            </a:r>
          </a:p>
          <a:p>
            <a:r>
              <a:rPr lang="en-US" b="1" dirty="0"/>
              <a:t>Strong Skills:  Networking, Customer specific WAF support, Application / Web Development Security, company policies such as hardening guides / change control / and ticketing systems, Building WAF Support Service, Training WAF support team</a:t>
            </a:r>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Team WAF</a:t>
            </a:r>
          </a:p>
        </p:txBody>
      </p:sp>
    </p:spTree>
    <p:extLst>
      <p:ext uri="{BB962C8B-B14F-4D97-AF65-F5344CB8AC3E}">
        <p14:creationId xmlns:p14="http://schemas.microsoft.com/office/powerpoint/2010/main" val="30627765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61683" y="1970116"/>
            <a:ext cx="11268634" cy="4663440"/>
          </a:xfrm>
        </p:spPr>
        <p:txBody>
          <a:bodyPr>
            <a:normAutofit/>
          </a:bodyPr>
          <a:lstStyle/>
          <a:p>
            <a:pPr marL="0" indent="0">
              <a:buNone/>
            </a:pPr>
            <a:r>
              <a:rPr lang="en-US" sz="2800" b="1" dirty="0"/>
              <a:t>Application Owner</a:t>
            </a:r>
          </a:p>
          <a:p>
            <a:r>
              <a:rPr lang="en-US" b="1" dirty="0"/>
              <a:t>Generally this will be a manager or architect of an application.  This person that is responsible for uptime and availability of an application. Technical knowledge is not required, but they need to pull the correct technical people in.</a:t>
            </a:r>
          </a:p>
          <a:p>
            <a:endParaRPr lang="en-US" b="1" dirty="0"/>
          </a:p>
          <a:p>
            <a:pPr marL="0" indent="0">
              <a:buNone/>
            </a:pPr>
            <a:r>
              <a:rPr lang="en-US" sz="2800" b="1" dirty="0"/>
              <a:t>Application Developer</a:t>
            </a:r>
          </a:p>
          <a:p>
            <a:r>
              <a:rPr lang="en-US" sz="1700" b="1" dirty="0"/>
              <a:t>A member of the Application Development team should be assigned to the project team. (Critical)</a:t>
            </a:r>
          </a:p>
          <a:p>
            <a:endParaRPr lang="en-US" b="1" dirty="0"/>
          </a:p>
          <a:p>
            <a:pPr marL="0" indent="0">
              <a:buNone/>
            </a:pPr>
            <a:r>
              <a:rPr lang="en-US" sz="2800" b="1" dirty="0"/>
              <a:t>Testers</a:t>
            </a:r>
          </a:p>
          <a:p>
            <a:r>
              <a:rPr lang="en-US" b="1" dirty="0"/>
              <a:t>A member of the Application Development team should be assigned to the project team. (Critical)</a:t>
            </a:r>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Team Application</a:t>
            </a:r>
          </a:p>
        </p:txBody>
      </p:sp>
    </p:spTree>
    <p:extLst>
      <p:ext uri="{BB962C8B-B14F-4D97-AF65-F5344CB8AC3E}">
        <p14:creationId xmlns:p14="http://schemas.microsoft.com/office/powerpoint/2010/main" val="4379791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A793F8C-D5DC-457A-BC87-6A1F8681C7D7}"/>
              </a:ext>
            </a:extLst>
          </p:cNvPr>
          <p:cNvSpPr>
            <a:spLocks noGrp="1"/>
          </p:cNvSpPr>
          <p:nvPr>
            <p:ph type="title"/>
          </p:nvPr>
        </p:nvSpPr>
        <p:spPr/>
        <p:txBody>
          <a:bodyPr/>
          <a:lstStyle/>
          <a:p>
            <a:r>
              <a:rPr lang="en-US" dirty="0"/>
              <a:t>Build Phase:</a:t>
            </a:r>
            <a:br>
              <a:rPr lang="en-US" dirty="0"/>
            </a:br>
            <a:endParaRPr lang="en-US" dirty="0"/>
          </a:p>
        </p:txBody>
      </p:sp>
      <p:sp>
        <p:nvSpPr>
          <p:cNvPr id="5" name="Text Placeholder 4">
            <a:extLst>
              <a:ext uri="{FF2B5EF4-FFF2-40B4-BE49-F238E27FC236}">
                <a16:creationId xmlns:a16="http://schemas.microsoft.com/office/drawing/2014/main" id="{128432E4-DBA4-4BC0-85D2-7AEEB21712CA}"/>
              </a:ext>
            </a:extLst>
          </p:cNvPr>
          <p:cNvSpPr>
            <a:spLocks noGrp="1"/>
          </p:cNvSpPr>
          <p:nvPr>
            <p:ph type="body" idx="1"/>
          </p:nvPr>
        </p:nvSpPr>
        <p:spPr/>
        <p:txBody>
          <a:bodyPr/>
          <a:lstStyle/>
          <a:p>
            <a:endParaRPr lang="en-US" dirty="0"/>
          </a:p>
        </p:txBody>
      </p:sp>
      <p:sp>
        <p:nvSpPr>
          <p:cNvPr id="2" name="Rectangle 1">
            <a:extLst>
              <a:ext uri="{FF2B5EF4-FFF2-40B4-BE49-F238E27FC236}">
                <a16:creationId xmlns:a16="http://schemas.microsoft.com/office/drawing/2014/main" id="{1613F292-6C51-4703-8B04-9022245778A9}"/>
              </a:ext>
            </a:extLst>
          </p:cNvPr>
          <p:cNvSpPr/>
          <p:nvPr/>
        </p:nvSpPr>
        <p:spPr>
          <a:xfrm>
            <a:off x="6095999" y="724878"/>
            <a:ext cx="5667829" cy="646331"/>
          </a:xfrm>
          <a:prstGeom prst="rect">
            <a:avLst/>
          </a:prstGeom>
        </p:spPr>
        <p:txBody>
          <a:bodyPr wrap="square">
            <a:spAutoFit/>
          </a:bodyPr>
          <a:lstStyle/>
          <a:p>
            <a:r>
              <a:rPr lang="en-US" b="1" dirty="0"/>
              <a:t>“This, IS the worst project I ever worked on!”</a:t>
            </a:r>
          </a:p>
          <a:p>
            <a:r>
              <a:rPr lang="en-US" b="1" dirty="0"/>
              <a:t>― Micah K Brown</a:t>
            </a:r>
          </a:p>
        </p:txBody>
      </p:sp>
    </p:spTree>
    <p:extLst>
      <p:ext uri="{BB962C8B-B14F-4D97-AF65-F5344CB8AC3E}">
        <p14:creationId xmlns:p14="http://schemas.microsoft.com/office/powerpoint/2010/main" val="15664077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43754" y="1815353"/>
            <a:ext cx="11268634" cy="5042647"/>
          </a:xfrm>
        </p:spPr>
        <p:txBody>
          <a:bodyPr>
            <a:normAutofit/>
          </a:bodyPr>
          <a:lstStyle/>
          <a:p>
            <a:r>
              <a:rPr lang="en-US" sz="2400" dirty="0"/>
              <a:t>Define overall WAF Architecture</a:t>
            </a:r>
          </a:p>
          <a:p>
            <a:r>
              <a:rPr lang="en-US" sz="2400" dirty="0"/>
              <a:t>Build out and WAF support systems</a:t>
            </a:r>
          </a:p>
          <a:p>
            <a:pPr lvl="1"/>
            <a:r>
              <a:rPr lang="en-US" sz="2200" dirty="0"/>
              <a:t>Centralized Management</a:t>
            </a:r>
          </a:p>
          <a:p>
            <a:pPr lvl="1"/>
            <a:r>
              <a:rPr lang="en-US" sz="2200" dirty="0"/>
              <a:t>Logging</a:t>
            </a:r>
          </a:p>
          <a:p>
            <a:pPr lvl="1"/>
            <a:r>
              <a:rPr lang="en-US" sz="2200" dirty="0"/>
              <a:t>Licensing</a:t>
            </a:r>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Build Phase: Architecture</a:t>
            </a:r>
          </a:p>
        </p:txBody>
      </p:sp>
    </p:spTree>
    <p:extLst>
      <p:ext uri="{BB962C8B-B14F-4D97-AF65-F5344CB8AC3E}">
        <p14:creationId xmlns:p14="http://schemas.microsoft.com/office/powerpoint/2010/main" val="42532104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43754" y="1815353"/>
            <a:ext cx="11268634" cy="5042647"/>
          </a:xfrm>
        </p:spPr>
        <p:txBody>
          <a:bodyPr>
            <a:normAutofit/>
          </a:bodyPr>
          <a:lstStyle/>
          <a:p>
            <a:r>
              <a:rPr lang="en-US" sz="2400" dirty="0"/>
              <a:t>Work with App Owner \ App Dev to understand Application and how to integrate a WAF.</a:t>
            </a:r>
          </a:p>
          <a:p>
            <a:r>
              <a:rPr lang="en-US" sz="2400" dirty="0"/>
              <a:t>Formalize environment learning into a documented plan that defines:</a:t>
            </a:r>
          </a:p>
          <a:p>
            <a:pPr lvl="1"/>
            <a:r>
              <a:rPr lang="en-US" sz="2200" dirty="0"/>
              <a:t>Entire implementation and support strategy.</a:t>
            </a:r>
          </a:p>
          <a:p>
            <a:pPr lvl="1"/>
            <a:r>
              <a:rPr lang="en-US" sz="2200" dirty="0"/>
              <a:t>Rolls and Responsibilities.</a:t>
            </a:r>
          </a:p>
          <a:p>
            <a:pPr lvl="1"/>
            <a:r>
              <a:rPr lang="en-US" sz="2200" dirty="0"/>
              <a:t>Processes, Procedures, SLAs.</a:t>
            </a:r>
          </a:p>
          <a:p>
            <a:pPr lvl="1"/>
            <a:r>
              <a:rPr lang="en-US" sz="2200" dirty="0"/>
              <a:t>Diagrams are awesome for showing this</a:t>
            </a:r>
          </a:p>
          <a:p>
            <a:r>
              <a:rPr lang="en-US" sz="2400" dirty="0"/>
              <a:t>Gain agreement with App Owner and App Dev before building.</a:t>
            </a:r>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Build Phase: Plan / Design</a:t>
            </a:r>
          </a:p>
        </p:txBody>
      </p:sp>
    </p:spTree>
    <p:extLst>
      <p:ext uri="{BB962C8B-B14F-4D97-AF65-F5344CB8AC3E}">
        <p14:creationId xmlns:p14="http://schemas.microsoft.com/office/powerpoint/2010/main" val="3501826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43754" y="1815353"/>
            <a:ext cx="11268634" cy="5042647"/>
          </a:xfrm>
        </p:spPr>
        <p:txBody>
          <a:bodyPr>
            <a:normAutofit/>
          </a:bodyPr>
          <a:lstStyle/>
          <a:p>
            <a:r>
              <a:rPr lang="en-US" sz="2400" dirty="0"/>
              <a:t>Work with IT to stand up initial build of  WAF.</a:t>
            </a:r>
          </a:p>
          <a:p>
            <a:r>
              <a:rPr lang="en-US" sz="2400" dirty="0"/>
              <a:t>Apply initial Security Policy and any customizations needed for the App.</a:t>
            </a:r>
          </a:p>
          <a:p>
            <a:r>
              <a:rPr lang="en-US" sz="2400" dirty="0"/>
              <a:t>At the end of this phase Build resource can turn the WAFs over to Tune,  </a:t>
            </a:r>
            <a:r>
              <a:rPr lang="en-US" sz="2400" dirty="0" err="1"/>
              <a:t>AppDev</a:t>
            </a:r>
            <a:r>
              <a:rPr lang="en-US" sz="2400" dirty="0"/>
              <a:t>, and Testers to test application via host file redirection ahead of planning inline. Any learning suggestions / alerts should be reviewed for tune / block decision.</a:t>
            </a:r>
          </a:p>
          <a:p>
            <a:pPr lvl="1"/>
            <a:r>
              <a:rPr lang="en-US" sz="2200" dirty="0"/>
              <a:t>Volume and Diversity of traffic is critical for testing / validation.</a:t>
            </a:r>
          </a:p>
          <a:p>
            <a:endParaRPr lang="en-US" sz="2400" dirty="0"/>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Build Phase: Cold Build</a:t>
            </a:r>
          </a:p>
        </p:txBody>
      </p:sp>
    </p:spTree>
    <p:extLst>
      <p:ext uri="{BB962C8B-B14F-4D97-AF65-F5344CB8AC3E}">
        <p14:creationId xmlns:p14="http://schemas.microsoft.com/office/powerpoint/2010/main" val="5383718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43754" y="1815353"/>
            <a:ext cx="11268634" cy="5042647"/>
          </a:xfrm>
        </p:spPr>
        <p:txBody>
          <a:bodyPr>
            <a:normAutofit/>
          </a:bodyPr>
          <a:lstStyle/>
          <a:p>
            <a:r>
              <a:rPr lang="en-US" sz="2400" dirty="0"/>
              <a:t>Get App Owner approval that ready to go inline in learning / transparent mode based based on host file testing.</a:t>
            </a:r>
          </a:p>
          <a:p>
            <a:r>
              <a:rPr lang="en-US" sz="2400" dirty="0"/>
              <a:t>Get date, needed resources, and submit needed change control. </a:t>
            </a:r>
          </a:p>
          <a:p>
            <a:r>
              <a:rPr lang="en-US" sz="2400" dirty="0"/>
              <a:t>I found implementation via Bridge call was best.</a:t>
            </a:r>
          </a:p>
          <a:p>
            <a:r>
              <a:rPr lang="en-US" sz="2400" dirty="0"/>
              <a:t>Execute maintenance window to go in-line and validate functionality:</a:t>
            </a:r>
          </a:p>
          <a:p>
            <a:pPr lvl="1"/>
            <a:r>
              <a:rPr lang="en-US" sz="2200" dirty="0"/>
              <a:t>Transition WAF over to Tune Phase.</a:t>
            </a:r>
          </a:p>
          <a:p>
            <a:pPr lvl="1"/>
            <a:r>
              <a:rPr lang="en-US" sz="2200" dirty="0"/>
              <a:t>WAF now starts 24x7 / after ours support.</a:t>
            </a:r>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Build Phase: Put in line</a:t>
            </a:r>
          </a:p>
        </p:txBody>
      </p:sp>
    </p:spTree>
    <p:extLst>
      <p:ext uri="{BB962C8B-B14F-4D97-AF65-F5344CB8AC3E}">
        <p14:creationId xmlns:p14="http://schemas.microsoft.com/office/powerpoint/2010/main" val="41045065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A793F8C-D5DC-457A-BC87-6A1F8681C7D7}"/>
              </a:ext>
            </a:extLst>
          </p:cNvPr>
          <p:cNvSpPr>
            <a:spLocks noGrp="1"/>
          </p:cNvSpPr>
          <p:nvPr>
            <p:ph type="title"/>
          </p:nvPr>
        </p:nvSpPr>
        <p:spPr/>
        <p:txBody>
          <a:bodyPr/>
          <a:lstStyle/>
          <a:p>
            <a:r>
              <a:rPr lang="en-US" dirty="0"/>
              <a:t>Tune Phase:</a:t>
            </a:r>
            <a:br>
              <a:rPr lang="en-US" dirty="0"/>
            </a:br>
            <a:endParaRPr lang="en-US" dirty="0"/>
          </a:p>
        </p:txBody>
      </p:sp>
      <p:sp>
        <p:nvSpPr>
          <p:cNvPr id="5" name="Text Placeholder 4">
            <a:extLst>
              <a:ext uri="{FF2B5EF4-FFF2-40B4-BE49-F238E27FC236}">
                <a16:creationId xmlns:a16="http://schemas.microsoft.com/office/drawing/2014/main" id="{128432E4-DBA4-4BC0-85D2-7AEEB21712CA}"/>
              </a:ext>
            </a:extLst>
          </p:cNvPr>
          <p:cNvSpPr>
            <a:spLocks noGrp="1"/>
          </p:cNvSpPr>
          <p:nvPr>
            <p:ph type="body" idx="1"/>
          </p:nvPr>
        </p:nvSpPr>
        <p:spPr/>
        <p:txBody>
          <a:bodyPr/>
          <a:lstStyle/>
          <a:p>
            <a:endParaRPr lang="en-US" dirty="0"/>
          </a:p>
        </p:txBody>
      </p:sp>
      <p:sp>
        <p:nvSpPr>
          <p:cNvPr id="2" name="Rectangle 1">
            <a:extLst>
              <a:ext uri="{FF2B5EF4-FFF2-40B4-BE49-F238E27FC236}">
                <a16:creationId xmlns:a16="http://schemas.microsoft.com/office/drawing/2014/main" id="{1613F292-6C51-4703-8B04-9022245778A9}"/>
              </a:ext>
            </a:extLst>
          </p:cNvPr>
          <p:cNvSpPr/>
          <p:nvPr/>
        </p:nvSpPr>
        <p:spPr>
          <a:xfrm>
            <a:off x="6095999" y="724878"/>
            <a:ext cx="5667829" cy="1754326"/>
          </a:xfrm>
          <a:prstGeom prst="rect">
            <a:avLst/>
          </a:prstGeom>
        </p:spPr>
        <p:txBody>
          <a:bodyPr wrap="square">
            <a:spAutoFit/>
          </a:bodyPr>
          <a:lstStyle/>
          <a:p>
            <a:r>
              <a:rPr lang="en-US" b="1" dirty="0"/>
              <a:t>“This, is the worst project, I eeeeeeeeeeeeeeeeeeeeeeeeeeeeeeeeeeeeeeeeeeeeeeeeeeeeeeeeeeeeeeeeeeeeeeeeeeeeeeeeeeeeeeeeeeeeeeeeeeeeeeeeeeeeeeeeeeeeeeeeever worked on!”</a:t>
            </a:r>
          </a:p>
          <a:p>
            <a:r>
              <a:rPr lang="en-US" b="1" dirty="0"/>
              <a:t>― Micah K Brown</a:t>
            </a:r>
          </a:p>
        </p:txBody>
      </p:sp>
    </p:spTree>
    <p:extLst>
      <p:ext uri="{BB962C8B-B14F-4D97-AF65-F5344CB8AC3E}">
        <p14:creationId xmlns:p14="http://schemas.microsoft.com/office/powerpoint/2010/main" val="24399757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43754" y="1815353"/>
            <a:ext cx="11268634" cy="5042647"/>
          </a:xfrm>
        </p:spPr>
        <p:txBody>
          <a:bodyPr>
            <a:normAutofit/>
          </a:bodyPr>
          <a:lstStyle/>
          <a:p>
            <a:r>
              <a:rPr lang="en-US" sz="2400" dirty="0"/>
              <a:t>When we first go in-line the WAF will be in transparent / learning mode.</a:t>
            </a:r>
          </a:p>
          <a:p>
            <a:r>
              <a:rPr lang="en-US" sz="2400" dirty="0"/>
              <a:t>Tune will meet regularly with App Dev to review every learning suggestion / alert or tune / block decisions.</a:t>
            </a:r>
          </a:p>
          <a:p>
            <a:pPr lvl="1"/>
            <a:r>
              <a:rPr lang="en-US" sz="2200" dirty="0"/>
              <a:t>Both volume and diversity of traffic are critical.</a:t>
            </a:r>
          </a:p>
          <a:p>
            <a:pPr lvl="1"/>
            <a:r>
              <a:rPr lang="en-US" sz="2200" dirty="0"/>
              <a:t>Make sure that niche functionality is also tested. (Cross function testers)</a:t>
            </a:r>
          </a:p>
          <a:p>
            <a:pPr lvl="1"/>
            <a:r>
              <a:rPr lang="en-US" sz="2200" dirty="0"/>
              <a:t>Have Testers execute tests often.</a:t>
            </a:r>
          </a:p>
          <a:p>
            <a:r>
              <a:rPr lang="en-US" sz="2400" dirty="0"/>
              <a:t>At some point you will see significant reduction to new learning suggestions / alerts. At this time start working with </a:t>
            </a:r>
            <a:r>
              <a:rPr lang="en-US" sz="2400" dirty="0" err="1"/>
              <a:t>AppDev</a:t>
            </a:r>
            <a:r>
              <a:rPr lang="en-US" sz="2400" dirty="0"/>
              <a:t> and App Owner on declaring success and start planning to put WAF into Blocking Mode.</a:t>
            </a:r>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Tune Phase: initial tuning</a:t>
            </a:r>
          </a:p>
        </p:txBody>
      </p:sp>
    </p:spTree>
    <p:extLst>
      <p:ext uri="{BB962C8B-B14F-4D97-AF65-F5344CB8AC3E}">
        <p14:creationId xmlns:p14="http://schemas.microsoft.com/office/powerpoint/2010/main" val="12010845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43754" y="1815353"/>
            <a:ext cx="11268634" cy="5042647"/>
          </a:xfrm>
        </p:spPr>
        <p:txBody>
          <a:bodyPr>
            <a:normAutofit/>
          </a:bodyPr>
          <a:lstStyle/>
          <a:p>
            <a:r>
              <a:rPr lang="en-US" sz="2400" dirty="0"/>
              <a:t>Get App Owner approval that ready to convert to Blocking Mode.</a:t>
            </a:r>
          </a:p>
          <a:p>
            <a:r>
              <a:rPr lang="en-US" sz="2400" dirty="0"/>
              <a:t>Get date, needed resources, and submit needed change control. </a:t>
            </a:r>
          </a:p>
          <a:p>
            <a:r>
              <a:rPr lang="en-US" sz="2400" dirty="0"/>
              <a:t>I found implementation via Bridge call was best.</a:t>
            </a:r>
          </a:p>
          <a:p>
            <a:r>
              <a:rPr lang="en-US" sz="2400" dirty="0"/>
              <a:t>Execute maintenance window to go in-line and validate functionality:</a:t>
            </a:r>
          </a:p>
          <a:p>
            <a:pPr lvl="1"/>
            <a:r>
              <a:rPr lang="en-US" sz="2200" dirty="0"/>
              <a:t>At this point the WAF should be kept in the Tune phase for a period of time to ensure no issues significant arise before handing over to the WAF Support Service.</a:t>
            </a:r>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Tune Phase: initial tuning</a:t>
            </a:r>
          </a:p>
        </p:txBody>
      </p:sp>
    </p:spTree>
    <p:extLst>
      <p:ext uri="{BB962C8B-B14F-4D97-AF65-F5344CB8AC3E}">
        <p14:creationId xmlns:p14="http://schemas.microsoft.com/office/powerpoint/2010/main" val="4227825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97D5ED8-C21F-4543-A8F3-ECE232E4E1A1}"/>
              </a:ext>
            </a:extLst>
          </p:cNvPr>
          <p:cNvPicPr>
            <a:picLocks noChangeAspect="1"/>
          </p:cNvPicPr>
          <p:nvPr/>
        </p:nvPicPr>
        <p:blipFill>
          <a:blip r:embed="rId3"/>
          <a:stretch>
            <a:fillRect/>
          </a:stretch>
        </p:blipFill>
        <p:spPr>
          <a:xfrm>
            <a:off x="442792" y="620868"/>
            <a:ext cx="4677850" cy="6237132"/>
          </a:xfrm>
          <a:prstGeom prst="rect">
            <a:avLst/>
          </a:prstGeom>
        </p:spPr>
      </p:pic>
      <p:sp>
        <p:nvSpPr>
          <p:cNvPr id="5" name="Content Placeholder 2">
            <a:extLst>
              <a:ext uri="{FF2B5EF4-FFF2-40B4-BE49-F238E27FC236}">
                <a16:creationId xmlns:a16="http://schemas.microsoft.com/office/drawing/2014/main" id="{0A23168A-8CA4-493B-9FFA-9040716253E1}"/>
              </a:ext>
            </a:extLst>
          </p:cNvPr>
          <p:cNvSpPr txBox="1">
            <a:spLocks/>
          </p:cNvSpPr>
          <p:nvPr/>
        </p:nvSpPr>
        <p:spPr>
          <a:xfrm>
            <a:off x="5120640" y="620869"/>
            <a:ext cx="6591747" cy="6237132"/>
          </a:xfrm>
          <a:prstGeom prst="rect">
            <a:avLst/>
          </a:prstGeom>
        </p:spPr>
        <p:txBody>
          <a:bodyPr anchor="ctr">
            <a:normAutofit fontScale="85000" lnSpcReduction="200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buNone/>
            </a:pPr>
            <a:r>
              <a:rPr lang="en-US" sz="3600" b="1" dirty="0"/>
              <a:t>Micah K Brown</a:t>
            </a:r>
          </a:p>
          <a:p>
            <a:r>
              <a:rPr lang="en-US" dirty="0"/>
              <a:t>Twitter: @MicahKBrown</a:t>
            </a:r>
          </a:p>
          <a:p>
            <a:r>
              <a:rPr lang="en-US" dirty="0"/>
              <a:t>Munich Re: IT Security Engineer II</a:t>
            </a:r>
          </a:p>
          <a:p>
            <a:r>
              <a:rPr lang="en-US" dirty="0"/>
              <a:t>GitHub: </a:t>
            </a:r>
            <a:r>
              <a:rPr lang="en-US" dirty="0">
                <a:hlinkClick r:id="rId4"/>
              </a:rPr>
              <a:t>https://github.com/micahkbrown</a:t>
            </a:r>
            <a:r>
              <a:rPr lang="en-US" dirty="0"/>
              <a:t> </a:t>
            </a:r>
          </a:p>
          <a:p>
            <a:pPr lvl="1"/>
            <a:r>
              <a:rPr lang="en-US" dirty="0"/>
              <a:t>DLP Demystified </a:t>
            </a:r>
          </a:p>
          <a:p>
            <a:pPr lvl="1"/>
            <a:r>
              <a:rPr lang="en-US" dirty="0"/>
              <a:t>Star Wars: How an ineffective Data Governance Program Destroyed the Galactic Empire </a:t>
            </a:r>
          </a:p>
          <a:p>
            <a:pPr lvl="1"/>
            <a:r>
              <a:rPr lang="en-US" dirty="0"/>
              <a:t>How to cook a Five Star Meal from the Convenience of Your Hotel Room (Derby Con 2019)</a:t>
            </a:r>
          </a:p>
          <a:p>
            <a:pPr lvl="1"/>
            <a:r>
              <a:rPr lang="en-US" dirty="0"/>
              <a:t>Doing simple at scale </a:t>
            </a:r>
          </a:p>
          <a:p>
            <a:r>
              <a:rPr lang="en-US" dirty="0"/>
              <a:t>Cohost of ThreatReel.com Podcast (with @c3rkah)</a:t>
            </a:r>
          </a:p>
          <a:p>
            <a:r>
              <a:rPr lang="en-US" dirty="0"/>
              <a:t>Vice President of Greater Cincinnati ISSA Chapter</a:t>
            </a:r>
          </a:p>
          <a:p>
            <a:r>
              <a:rPr lang="en-US" dirty="0"/>
              <a:t>CISSP</a:t>
            </a:r>
          </a:p>
          <a:p>
            <a:pPr marL="0" indent="0">
              <a:buNone/>
            </a:pPr>
            <a:endParaRPr lang="en-US" dirty="0"/>
          </a:p>
          <a:p>
            <a:r>
              <a:rPr lang="en-US" dirty="0"/>
              <a:t>Served 45 pounds of free Pulled Pork to @DerbyCon 2019!</a:t>
            </a:r>
          </a:p>
          <a:p>
            <a:r>
              <a:rPr lang="en-US" dirty="0"/>
              <a:t>Real Corp 2018 goal:  “Learn to Cook Brisket Like a Texan.”</a:t>
            </a:r>
          </a:p>
          <a:p>
            <a:r>
              <a:rPr lang="en-US" dirty="0"/>
              <a:t>Real Corp 2019 goal:  “Continue to Cook Brisket Like a Texan.”</a:t>
            </a:r>
          </a:p>
          <a:p>
            <a:r>
              <a:rPr lang="en-US" dirty="0"/>
              <a:t>On most Fridays, find me smoking both an old fashioned and pizza!</a:t>
            </a:r>
          </a:p>
          <a:p>
            <a:endParaRPr lang="en-US" dirty="0"/>
          </a:p>
          <a:p>
            <a:pPr marL="0" indent="0">
              <a:buNone/>
            </a:pPr>
            <a:r>
              <a:rPr lang="en-US"/>
              <a:t>*Thoughts and view are my own and do not reflect that of my employer.</a:t>
            </a:r>
          </a:p>
          <a:p>
            <a:endParaRPr lang="en-US" dirty="0"/>
          </a:p>
        </p:txBody>
      </p:sp>
    </p:spTree>
    <p:extLst>
      <p:ext uri="{BB962C8B-B14F-4D97-AF65-F5344CB8AC3E}">
        <p14:creationId xmlns:p14="http://schemas.microsoft.com/office/powerpoint/2010/main" val="9945225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A793F8C-D5DC-457A-BC87-6A1F8681C7D7}"/>
              </a:ext>
            </a:extLst>
          </p:cNvPr>
          <p:cNvSpPr>
            <a:spLocks noGrp="1"/>
          </p:cNvSpPr>
          <p:nvPr>
            <p:ph type="title"/>
          </p:nvPr>
        </p:nvSpPr>
        <p:spPr/>
        <p:txBody>
          <a:bodyPr/>
          <a:lstStyle/>
          <a:p>
            <a:r>
              <a:rPr lang="en-US" dirty="0"/>
              <a:t>Support Phase:</a:t>
            </a:r>
            <a:br>
              <a:rPr lang="en-US" dirty="0"/>
            </a:br>
            <a:endParaRPr lang="en-US" dirty="0"/>
          </a:p>
        </p:txBody>
      </p:sp>
      <p:sp>
        <p:nvSpPr>
          <p:cNvPr id="5" name="Text Placeholder 4">
            <a:extLst>
              <a:ext uri="{FF2B5EF4-FFF2-40B4-BE49-F238E27FC236}">
                <a16:creationId xmlns:a16="http://schemas.microsoft.com/office/drawing/2014/main" id="{128432E4-DBA4-4BC0-85D2-7AEEB21712CA}"/>
              </a:ext>
            </a:extLst>
          </p:cNvPr>
          <p:cNvSpPr>
            <a:spLocks noGrp="1"/>
          </p:cNvSpPr>
          <p:nvPr>
            <p:ph type="body" idx="1"/>
          </p:nvPr>
        </p:nvSpPr>
        <p:spPr/>
        <p:txBody>
          <a:bodyPr/>
          <a:lstStyle/>
          <a:p>
            <a:endParaRPr lang="en-US" dirty="0"/>
          </a:p>
        </p:txBody>
      </p:sp>
      <p:sp>
        <p:nvSpPr>
          <p:cNvPr id="2" name="Rectangle 1">
            <a:extLst>
              <a:ext uri="{FF2B5EF4-FFF2-40B4-BE49-F238E27FC236}">
                <a16:creationId xmlns:a16="http://schemas.microsoft.com/office/drawing/2014/main" id="{1613F292-6C51-4703-8B04-9022245778A9}"/>
              </a:ext>
            </a:extLst>
          </p:cNvPr>
          <p:cNvSpPr/>
          <p:nvPr/>
        </p:nvSpPr>
        <p:spPr>
          <a:xfrm>
            <a:off x="6095999" y="724878"/>
            <a:ext cx="5667829" cy="646331"/>
          </a:xfrm>
          <a:prstGeom prst="rect">
            <a:avLst/>
          </a:prstGeom>
        </p:spPr>
        <p:txBody>
          <a:bodyPr wrap="square">
            <a:spAutoFit/>
          </a:bodyPr>
          <a:lstStyle/>
          <a:p>
            <a:r>
              <a:rPr lang="en-US" b="1" dirty="0"/>
              <a:t>“This, is the worst project, I ever WORKED on!”</a:t>
            </a:r>
          </a:p>
          <a:p>
            <a:r>
              <a:rPr lang="en-US" b="1" dirty="0"/>
              <a:t>― Micah K Brown</a:t>
            </a:r>
          </a:p>
        </p:txBody>
      </p:sp>
    </p:spTree>
    <p:extLst>
      <p:ext uri="{BB962C8B-B14F-4D97-AF65-F5344CB8AC3E}">
        <p14:creationId xmlns:p14="http://schemas.microsoft.com/office/powerpoint/2010/main" val="3329272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43754" y="1815353"/>
            <a:ext cx="11268634" cy="5042647"/>
          </a:xfrm>
        </p:spPr>
        <p:txBody>
          <a:bodyPr>
            <a:normAutofit/>
          </a:bodyPr>
          <a:lstStyle/>
          <a:p>
            <a:r>
              <a:rPr lang="en-US" sz="2400" dirty="0"/>
              <a:t>Day in / day out support.</a:t>
            </a:r>
          </a:p>
          <a:p>
            <a:r>
              <a:rPr lang="en-US" sz="2400" dirty="0"/>
              <a:t>Start of day, week, month procedures.</a:t>
            </a:r>
          </a:p>
          <a:p>
            <a:r>
              <a:rPr lang="en-US" sz="2400" dirty="0"/>
              <a:t>Regular review for learning suggestions and alerts. Escalate to </a:t>
            </a:r>
            <a:r>
              <a:rPr lang="en-US" sz="2400" dirty="0" err="1"/>
              <a:t>AppDev</a:t>
            </a:r>
            <a:r>
              <a:rPr lang="en-US" sz="2400" dirty="0"/>
              <a:t> if needed.</a:t>
            </a:r>
          </a:p>
          <a:p>
            <a:r>
              <a:rPr lang="en-US" sz="2400" dirty="0"/>
              <a:t>Move / Add / Change tickets.</a:t>
            </a:r>
          </a:p>
          <a:p>
            <a:r>
              <a:rPr lang="en-US" sz="2400" dirty="0"/>
              <a:t>Troubleshooting / performance testing procedures</a:t>
            </a:r>
          </a:p>
          <a:p>
            <a:r>
              <a:rPr lang="en-US" sz="2400" dirty="0"/>
              <a:t>Patching</a:t>
            </a:r>
          </a:p>
          <a:p>
            <a:r>
              <a:rPr lang="en-US" sz="2400" dirty="0"/>
              <a:t>Documentation</a:t>
            </a:r>
          </a:p>
          <a:p>
            <a:r>
              <a:rPr lang="en-US" sz="2400" dirty="0"/>
              <a:t>Training</a:t>
            </a:r>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Support Phase: Business as Normal</a:t>
            </a:r>
          </a:p>
        </p:txBody>
      </p:sp>
    </p:spTree>
    <p:extLst>
      <p:ext uri="{BB962C8B-B14F-4D97-AF65-F5344CB8AC3E}">
        <p14:creationId xmlns:p14="http://schemas.microsoft.com/office/powerpoint/2010/main" val="3888197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A793F8C-D5DC-457A-BC87-6A1F8681C7D7}"/>
              </a:ext>
            </a:extLst>
          </p:cNvPr>
          <p:cNvSpPr>
            <a:spLocks noGrp="1"/>
          </p:cNvSpPr>
          <p:nvPr>
            <p:ph type="title"/>
          </p:nvPr>
        </p:nvSpPr>
        <p:spPr/>
        <p:txBody>
          <a:bodyPr/>
          <a:lstStyle/>
          <a:p>
            <a:r>
              <a:rPr lang="en-US" dirty="0"/>
              <a:t>Architecture:</a:t>
            </a:r>
            <a:br>
              <a:rPr lang="en-US" dirty="0"/>
            </a:br>
            <a:endParaRPr lang="en-US" dirty="0"/>
          </a:p>
        </p:txBody>
      </p:sp>
      <p:sp>
        <p:nvSpPr>
          <p:cNvPr id="5" name="Text Placeholder 4">
            <a:extLst>
              <a:ext uri="{FF2B5EF4-FFF2-40B4-BE49-F238E27FC236}">
                <a16:creationId xmlns:a16="http://schemas.microsoft.com/office/drawing/2014/main" id="{128432E4-DBA4-4BC0-85D2-7AEEB21712CA}"/>
              </a:ext>
            </a:extLst>
          </p:cNvPr>
          <p:cNvSpPr>
            <a:spLocks noGrp="1"/>
          </p:cNvSpPr>
          <p:nvPr>
            <p:ph type="body" idx="1"/>
          </p:nvPr>
        </p:nvSpPr>
        <p:spPr/>
        <p:txBody>
          <a:bodyPr/>
          <a:lstStyle/>
          <a:p>
            <a:endParaRPr lang="en-US" dirty="0"/>
          </a:p>
        </p:txBody>
      </p:sp>
      <p:sp>
        <p:nvSpPr>
          <p:cNvPr id="2" name="Rectangle 1">
            <a:extLst>
              <a:ext uri="{FF2B5EF4-FFF2-40B4-BE49-F238E27FC236}">
                <a16:creationId xmlns:a16="http://schemas.microsoft.com/office/drawing/2014/main" id="{1613F292-6C51-4703-8B04-9022245778A9}"/>
              </a:ext>
            </a:extLst>
          </p:cNvPr>
          <p:cNvSpPr/>
          <p:nvPr/>
        </p:nvSpPr>
        <p:spPr>
          <a:xfrm>
            <a:off x="6095999" y="724878"/>
            <a:ext cx="5667829" cy="646331"/>
          </a:xfrm>
          <a:prstGeom prst="rect">
            <a:avLst/>
          </a:prstGeom>
        </p:spPr>
        <p:txBody>
          <a:bodyPr wrap="square">
            <a:spAutoFit/>
          </a:bodyPr>
          <a:lstStyle/>
          <a:p>
            <a:r>
              <a:rPr lang="en-US" b="1" dirty="0"/>
              <a:t>“This, is the worst project, I ever worked ON!”</a:t>
            </a:r>
          </a:p>
          <a:p>
            <a:r>
              <a:rPr lang="en-US" b="1" dirty="0"/>
              <a:t>― Micah K Brown</a:t>
            </a:r>
          </a:p>
        </p:txBody>
      </p:sp>
    </p:spTree>
    <p:extLst>
      <p:ext uri="{BB962C8B-B14F-4D97-AF65-F5344CB8AC3E}">
        <p14:creationId xmlns:p14="http://schemas.microsoft.com/office/powerpoint/2010/main" val="8594617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29950" y="1815353"/>
            <a:ext cx="11282437" cy="5042647"/>
          </a:xfrm>
        </p:spPr>
        <p:txBody>
          <a:bodyPr>
            <a:normAutofit/>
          </a:bodyPr>
          <a:lstStyle/>
          <a:p>
            <a:r>
              <a:rPr lang="en-US" sz="2400" dirty="0"/>
              <a:t>Physical vs virtual machines.</a:t>
            </a:r>
          </a:p>
          <a:p>
            <a:r>
              <a:rPr lang="en-US" sz="2400" dirty="0"/>
              <a:t>How to intercept traffic (DNS vs transparent capture)</a:t>
            </a:r>
          </a:p>
          <a:p>
            <a:r>
              <a:rPr lang="en-US" sz="2400" dirty="0"/>
              <a:t>MGMT port should be on internal ‘protected’ VLAN.</a:t>
            </a:r>
          </a:p>
          <a:p>
            <a:r>
              <a:rPr lang="en-US" sz="2400" dirty="0"/>
              <a:t>Front end web-application servers </a:t>
            </a:r>
            <a:r>
              <a:rPr lang="en-US" sz="2400" dirty="0" err="1"/>
              <a:t>sould</a:t>
            </a:r>
            <a:r>
              <a:rPr lang="en-US" sz="2400" dirty="0"/>
              <a:t> not be internet accessible once protected by a WAF.</a:t>
            </a:r>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On Prem: Considerations</a:t>
            </a:r>
          </a:p>
        </p:txBody>
      </p:sp>
    </p:spTree>
    <p:extLst>
      <p:ext uri="{BB962C8B-B14F-4D97-AF65-F5344CB8AC3E}">
        <p14:creationId xmlns:p14="http://schemas.microsoft.com/office/powerpoint/2010/main" val="78753975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5DD29-3F66-40FB-906C-8856BE0D6146}"/>
              </a:ext>
            </a:extLst>
          </p:cNvPr>
          <p:cNvSpPr>
            <a:spLocks noGrp="1"/>
          </p:cNvSpPr>
          <p:nvPr>
            <p:ph type="title"/>
          </p:nvPr>
        </p:nvSpPr>
        <p:spPr/>
        <p:txBody>
          <a:bodyPr/>
          <a:lstStyle/>
          <a:p>
            <a:r>
              <a:rPr lang="en-US" dirty="0"/>
              <a:t>On Prem</a:t>
            </a:r>
          </a:p>
        </p:txBody>
      </p:sp>
      <p:pic>
        <p:nvPicPr>
          <p:cNvPr id="4" name="Picture 3">
            <a:extLst>
              <a:ext uri="{FF2B5EF4-FFF2-40B4-BE49-F238E27FC236}">
                <a16:creationId xmlns:a16="http://schemas.microsoft.com/office/drawing/2014/main" id="{4C161D4E-FA6F-4B91-911B-D26F1DCD47FE}"/>
              </a:ext>
            </a:extLst>
          </p:cNvPr>
          <p:cNvPicPr>
            <a:picLocks noChangeAspect="1"/>
          </p:cNvPicPr>
          <p:nvPr/>
        </p:nvPicPr>
        <p:blipFill>
          <a:blip r:embed="rId2"/>
          <a:stretch>
            <a:fillRect/>
          </a:stretch>
        </p:blipFill>
        <p:spPr>
          <a:xfrm>
            <a:off x="1910848" y="1850530"/>
            <a:ext cx="8370304" cy="5007470"/>
          </a:xfrm>
          <a:prstGeom prst="rect">
            <a:avLst/>
          </a:prstGeom>
        </p:spPr>
      </p:pic>
    </p:spTree>
    <p:extLst>
      <p:ext uri="{BB962C8B-B14F-4D97-AF65-F5344CB8AC3E}">
        <p14:creationId xmlns:p14="http://schemas.microsoft.com/office/powerpoint/2010/main" val="40471957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29950" y="1815353"/>
            <a:ext cx="11282437" cy="5042647"/>
          </a:xfrm>
        </p:spPr>
        <p:txBody>
          <a:bodyPr>
            <a:normAutofit/>
          </a:bodyPr>
          <a:lstStyle/>
          <a:p>
            <a:r>
              <a:rPr lang="en-US" sz="2400" dirty="0"/>
              <a:t>Implement is same cloud container or different?</a:t>
            </a:r>
          </a:p>
          <a:p>
            <a:pPr lvl="1"/>
            <a:r>
              <a:rPr lang="en-US" sz="2200" dirty="0"/>
              <a:t>Implement in same environment as servers is quickest but then </a:t>
            </a:r>
            <a:r>
              <a:rPr lang="en-US" sz="2200" dirty="0" err="1"/>
              <a:t>AppDev</a:t>
            </a:r>
            <a:r>
              <a:rPr lang="en-US" sz="2200" dirty="0"/>
              <a:t> might have more control over the WAF than you desire.</a:t>
            </a:r>
          </a:p>
          <a:p>
            <a:pPr lvl="1"/>
            <a:r>
              <a:rPr lang="en-US" sz="2200" dirty="0"/>
              <a:t>Implement in different cloud environments how do you pass traffic (over internet, </a:t>
            </a:r>
            <a:r>
              <a:rPr lang="en-US" sz="2200" dirty="0" err="1"/>
              <a:t>vnet</a:t>
            </a:r>
            <a:r>
              <a:rPr lang="en-US" sz="2200" dirty="0"/>
              <a:t> peering, VPN) </a:t>
            </a:r>
          </a:p>
          <a:p>
            <a:r>
              <a:rPr lang="en-US" sz="2400" dirty="0"/>
              <a:t>How do you manage WAFs</a:t>
            </a:r>
          </a:p>
          <a:p>
            <a:pPr lvl="1"/>
            <a:r>
              <a:rPr lang="en-US" sz="2200" dirty="0"/>
              <a:t>Hardened Jump Server vs direct internet login</a:t>
            </a:r>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Cloud: Considerations</a:t>
            </a:r>
          </a:p>
        </p:txBody>
      </p:sp>
    </p:spTree>
    <p:extLst>
      <p:ext uri="{BB962C8B-B14F-4D97-AF65-F5344CB8AC3E}">
        <p14:creationId xmlns:p14="http://schemas.microsoft.com/office/powerpoint/2010/main" val="18716115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5DD29-3F66-40FB-906C-8856BE0D6146}"/>
              </a:ext>
            </a:extLst>
          </p:cNvPr>
          <p:cNvSpPr>
            <a:spLocks noGrp="1"/>
          </p:cNvSpPr>
          <p:nvPr>
            <p:ph type="title"/>
          </p:nvPr>
        </p:nvSpPr>
        <p:spPr/>
        <p:txBody>
          <a:bodyPr/>
          <a:lstStyle/>
          <a:p>
            <a:r>
              <a:rPr lang="en-US" dirty="0"/>
              <a:t>Cloud Single Container</a:t>
            </a:r>
          </a:p>
        </p:txBody>
      </p:sp>
      <p:pic>
        <p:nvPicPr>
          <p:cNvPr id="3" name="Picture 2">
            <a:extLst>
              <a:ext uri="{FF2B5EF4-FFF2-40B4-BE49-F238E27FC236}">
                <a16:creationId xmlns:a16="http://schemas.microsoft.com/office/drawing/2014/main" id="{2AF48701-366D-4F41-BAF8-77190BCAB088}"/>
              </a:ext>
            </a:extLst>
          </p:cNvPr>
          <p:cNvPicPr>
            <a:picLocks noChangeAspect="1"/>
          </p:cNvPicPr>
          <p:nvPr/>
        </p:nvPicPr>
        <p:blipFill>
          <a:blip r:embed="rId2"/>
          <a:stretch>
            <a:fillRect/>
          </a:stretch>
        </p:blipFill>
        <p:spPr>
          <a:xfrm>
            <a:off x="1631782" y="1887260"/>
            <a:ext cx="8928435" cy="4970740"/>
          </a:xfrm>
          <a:prstGeom prst="rect">
            <a:avLst/>
          </a:prstGeom>
        </p:spPr>
      </p:pic>
    </p:spTree>
    <p:extLst>
      <p:ext uri="{BB962C8B-B14F-4D97-AF65-F5344CB8AC3E}">
        <p14:creationId xmlns:p14="http://schemas.microsoft.com/office/powerpoint/2010/main" val="28269712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5DD29-3F66-40FB-906C-8856BE0D6146}"/>
              </a:ext>
            </a:extLst>
          </p:cNvPr>
          <p:cNvSpPr>
            <a:spLocks noGrp="1"/>
          </p:cNvSpPr>
          <p:nvPr>
            <p:ph type="title"/>
          </p:nvPr>
        </p:nvSpPr>
        <p:spPr/>
        <p:txBody>
          <a:bodyPr/>
          <a:lstStyle/>
          <a:p>
            <a:r>
              <a:rPr lang="en-US" dirty="0"/>
              <a:t>Cloud: Multiple containers</a:t>
            </a:r>
          </a:p>
        </p:txBody>
      </p:sp>
      <p:pic>
        <p:nvPicPr>
          <p:cNvPr id="6" name="Picture 5">
            <a:extLst>
              <a:ext uri="{FF2B5EF4-FFF2-40B4-BE49-F238E27FC236}">
                <a16:creationId xmlns:a16="http://schemas.microsoft.com/office/drawing/2014/main" id="{4F8DD7DC-EAC2-48E6-9AE0-38FAE8E283E6}"/>
              </a:ext>
            </a:extLst>
          </p:cNvPr>
          <p:cNvPicPr>
            <a:picLocks noChangeAspect="1"/>
          </p:cNvPicPr>
          <p:nvPr/>
        </p:nvPicPr>
        <p:blipFill>
          <a:blip r:embed="rId2"/>
          <a:stretch>
            <a:fillRect/>
          </a:stretch>
        </p:blipFill>
        <p:spPr>
          <a:xfrm>
            <a:off x="1701823" y="1776514"/>
            <a:ext cx="8788354" cy="4975417"/>
          </a:xfrm>
          <a:prstGeom prst="rect">
            <a:avLst/>
          </a:prstGeom>
        </p:spPr>
      </p:pic>
    </p:spTree>
    <p:extLst>
      <p:ext uri="{BB962C8B-B14F-4D97-AF65-F5344CB8AC3E}">
        <p14:creationId xmlns:p14="http://schemas.microsoft.com/office/powerpoint/2010/main" val="4710853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499D3-93CF-4045-B402-92B922709357}"/>
              </a:ext>
            </a:extLst>
          </p:cNvPr>
          <p:cNvSpPr>
            <a:spLocks noGrp="1"/>
          </p:cNvSpPr>
          <p:nvPr>
            <p:ph type="title"/>
          </p:nvPr>
        </p:nvSpPr>
        <p:spPr/>
        <p:txBody>
          <a:bodyPr/>
          <a:lstStyle/>
          <a:p>
            <a:r>
              <a:rPr lang="en-US" dirty="0"/>
              <a:t>One Policy to rule them all</a:t>
            </a:r>
          </a:p>
        </p:txBody>
      </p:sp>
      <p:sp>
        <p:nvSpPr>
          <p:cNvPr id="5" name="TextBox 4">
            <a:extLst>
              <a:ext uri="{FF2B5EF4-FFF2-40B4-BE49-F238E27FC236}">
                <a16:creationId xmlns:a16="http://schemas.microsoft.com/office/drawing/2014/main" id="{4ABD598D-D92A-4E93-9219-D9E8BF6F8B97}"/>
              </a:ext>
            </a:extLst>
          </p:cNvPr>
          <p:cNvSpPr txBox="1"/>
          <p:nvPr/>
        </p:nvSpPr>
        <p:spPr>
          <a:xfrm>
            <a:off x="403708" y="1932330"/>
            <a:ext cx="11384583" cy="3170099"/>
          </a:xfrm>
          <a:prstGeom prst="rect">
            <a:avLst/>
          </a:prstGeom>
          <a:noFill/>
        </p:spPr>
        <p:txBody>
          <a:bodyPr wrap="square">
            <a:spAutoFit/>
          </a:bodyPr>
          <a:lstStyle/>
          <a:p>
            <a:pPr marR="0" algn="l" rtl="0"/>
            <a:r>
              <a:rPr lang="en-US" sz="2000" b="1" i="0" u="none" strike="noStrike" baseline="0" dirty="0">
                <a:solidFill>
                  <a:srgbClr val="000000"/>
                </a:solidFill>
                <a:latin typeface="Calibri" panose="020F0502020204030204" pitchFamily="34" charset="0"/>
              </a:rPr>
              <a:t>Do you want to have a single policy to rule them all?</a:t>
            </a:r>
          </a:p>
          <a:p>
            <a:pPr marL="800100" lvl="1" indent="-342900">
              <a:buFont typeface="Arial" panose="020B0604020202020204" pitchFamily="34" charset="0"/>
              <a:buChar char="•"/>
            </a:pPr>
            <a:r>
              <a:rPr lang="en-US" sz="2000" dirty="0">
                <a:solidFill>
                  <a:srgbClr val="000000"/>
                </a:solidFill>
                <a:latin typeface="Calibri" panose="020F0502020204030204" pitchFamily="34" charset="0"/>
              </a:rPr>
              <a:t>Default answer from App Dev is that they want lower level environments to mirror Production as much as possible.</a:t>
            </a:r>
          </a:p>
          <a:p>
            <a:pPr marL="800100" lvl="1" indent="-342900">
              <a:buFont typeface="Arial" panose="020B0604020202020204" pitchFamily="34" charset="0"/>
              <a:buChar char="•"/>
            </a:pPr>
            <a:r>
              <a:rPr lang="en-US" sz="2000" dirty="0">
                <a:solidFill>
                  <a:srgbClr val="000000"/>
                </a:solidFill>
                <a:latin typeface="Calibri" panose="020F0502020204030204" pitchFamily="34" charset="0"/>
              </a:rPr>
              <a:t>Often, lower level environments are not identical. Thus, blindly copying learning suggestions / config / policy could have adverse effects.</a:t>
            </a:r>
          </a:p>
          <a:p>
            <a:endParaRPr lang="en-US" sz="2000" dirty="0">
              <a:solidFill>
                <a:srgbClr val="000000"/>
              </a:solidFill>
              <a:latin typeface="Calibri" panose="020F0502020204030204" pitchFamily="34" charset="0"/>
            </a:endParaRPr>
          </a:p>
          <a:p>
            <a:r>
              <a:rPr lang="en-US" sz="2000" b="1" dirty="0">
                <a:solidFill>
                  <a:srgbClr val="000000"/>
                </a:solidFill>
                <a:latin typeface="Calibri" panose="020F0502020204030204" pitchFamily="34" charset="0"/>
              </a:rPr>
              <a:t>Pay attention to cryptography (lower environments)</a:t>
            </a:r>
          </a:p>
          <a:p>
            <a:pPr marL="800100" lvl="1" indent="-342900">
              <a:buFont typeface="Arial" panose="020B0604020202020204" pitchFamily="34" charset="0"/>
              <a:buChar char="•"/>
            </a:pPr>
            <a:r>
              <a:rPr lang="en-US" sz="2000" dirty="0">
                <a:solidFill>
                  <a:srgbClr val="000000"/>
                </a:solidFill>
                <a:latin typeface="Calibri" panose="020F0502020204030204" pitchFamily="34" charset="0"/>
              </a:rPr>
              <a:t>Do not use vendor supplied / generic wildcard</a:t>
            </a:r>
          </a:p>
          <a:p>
            <a:pPr marL="800100" lvl="1" indent="-342900">
              <a:buFont typeface="Arial" panose="020B0604020202020204" pitchFamily="34" charset="0"/>
              <a:buChar char="•"/>
            </a:pPr>
            <a:r>
              <a:rPr lang="en-US" sz="2000" dirty="0">
                <a:solidFill>
                  <a:srgbClr val="000000"/>
                </a:solidFill>
                <a:latin typeface="Calibri" panose="020F0502020204030204" pitchFamily="34" charset="0"/>
              </a:rPr>
              <a:t>Ensure strength and cyphers</a:t>
            </a:r>
          </a:p>
          <a:p>
            <a:pPr marL="800100" lvl="1" indent="-342900">
              <a:buFont typeface="Arial" panose="020B0604020202020204" pitchFamily="34" charset="0"/>
              <a:buChar char="•"/>
            </a:pPr>
            <a:r>
              <a:rPr lang="en-US" sz="2000" dirty="0">
                <a:solidFill>
                  <a:srgbClr val="000000"/>
                </a:solidFill>
                <a:latin typeface="Calibri" panose="020F0502020204030204" pitchFamily="34" charset="0"/>
              </a:rPr>
              <a:t>Use trusted CAs.</a:t>
            </a:r>
          </a:p>
        </p:txBody>
      </p:sp>
    </p:spTree>
    <p:extLst>
      <p:ext uri="{BB962C8B-B14F-4D97-AF65-F5344CB8AC3E}">
        <p14:creationId xmlns:p14="http://schemas.microsoft.com/office/powerpoint/2010/main" val="22902650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76460D-F975-4294-B3B4-C073CDE58F9A}"/>
              </a:ext>
            </a:extLst>
          </p:cNvPr>
          <p:cNvSpPr>
            <a:spLocks noGrp="1"/>
          </p:cNvSpPr>
          <p:nvPr>
            <p:ph type="title"/>
          </p:nvPr>
        </p:nvSpPr>
        <p:spPr/>
        <p:txBody>
          <a:bodyPr/>
          <a:lstStyle/>
          <a:p>
            <a:r>
              <a:rPr lang="en-US" dirty="0"/>
              <a:t>Learning suggestion could occur at any level</a:t>
            </a:r>
          </a:p>
        </p:txBody>
      </p:sp>
      <p:pic>
        <p:nvPicPr>
          <p:cNvPr id="4" name="Picture 3">
            <a:extLst>
              <a:ext uri="{FF2B5EF4-FFF2-40B4-BE49-F238E27FC236}">
                <a16:creationId xmlns:a16="http://schemas.microsoft.com/office/drawing/2014/main" id="{FBB1135B-595C-42ED-B35D-EE2409BB44DB}"/>
              </a:ext>
            </a:extLst>
          </p:cNvPr>
          <p:cNvPicPr>
            <a:picLocks noChangeAspect="1"/>
          </p:cNvPicPr>
          <p:nvPr/>
        </p:nvPicPr>
        <p:blipFill>
          <a:blip r:embed="rId2"/>
          <a:stretch>
            <a:fillRect/>
          </a:stretch>
        </p:blipFill>
        <p:spPr>
          <a:xfrm>
            <a:off x="429445" y="1883553"/>
            <a:ext cx="2286000" cy="4495800"/>
          </a:xfrm>
          <a:prstGeom prst="rect">
            <a:avLst/>
          </a:prstGeom>
        </p:spPr>
      </p:pic>
      <p:sp>
        <p:nvSpPr>
          <p:cNvPr id="6" name="TextBox 5">
            <a:extLst>
              <a:ext uri="{FF2B5EF4-FFF2-40B4-BE49-F238E27FC236}">
                <a16:creationId xmlns:a16="http://schemas.microsoft.com/office/drawing/2014/main" id="{7160B8E0-D506-4061-8A0D-14DF3D677EEC}"/>
              </a:ext>
            </a:extLst>
          </p:cNvPr>
          <p:cNvSpPr txBox="1"/>
          <p:nvPr/>
        </p:nvSpPr>
        <p:spPr>
          <a:xfrm>
            <a:off x="3047494" y="1860854"/>
            <a:ext cx="8563313" cy="3139321"/>
          </a:xfrm>
          <a:prstGeom prst="rect">
            <a:avLst/>
          </a:prstGeom>
          <a:noFill/>
        </p:spPr>
        <p:txBody>
          <a:bodyPr wrap="square">
            <a:spAutoFit/>
          </a:bodyPr>
          <a:lstStyle/>
          <a:p>
            <a:r>
              <a:rPr lang="en-US" sz="1800" b="0" i="0" u="none" strike="noStrike" baseline="0" dirty="0">
                <a:solidFill>
                  <a:srgbClr val="000000"/>
                </a:solidFill>
                <a:latin typeface="Calibri" panose="020F0502020204030204" pitchFamily="34" charset="0"/>
              </a:rPr>
              <a:t>During the course of normal work it is expected that Test, Stage, and Production could have different revisions of ‘the policy’ based off the traffic observed and learning suggestions created by the AI / ML</a:t>
            </a:r>
            <a:r>
              <a:rPr lang="en-US" dirty="0">
                <a:solidFill>
                  <a:srgbClr val="000000"/>
                </a:solidFill>
                <a:latin typeface="Calibri" panose="020F0502020204030204" pitchFamily="34" charset="0"/>
              </a:rPr>
              <a:t>:</a:t>
            </a:r>
            <a:endParaRPr lang="en-US" sz="1800" b="0" i="0" u="none" strike="noStrike" baseline="0" dirty="0">
              <a:solidFill>
                <a:srgbClr val="000000"/>
              </a:solidFill>
              <a:latin typeface="Calibri" panose="020F0502020204030204" pitchFamily="34" charset="0"/>
            </a:endParaRPr>
          </a:p>
          <a:p>
            <a:pPr marL="285750" indent="-285750">
              <a:buFont typeface="Arial" panose="020B0604020202020204" pitchFamily="34" charset="0"/>
              <a:buChar char="•"/>
            </a:pPr>
            <a:r>
              <a:rPr lang="en-US" sz="1800" b="0" i="0" u="none" strike="noStrike" baseline="0" dirty="0">
                <a:solidFill>
                  <a:srgbClr val="000000"/>
                </a:solidFill>
                <a:latin typeface="Calibri" panose="020F0502020204030204" pitchFamily="34" charset="0"/>
              </a:rPr>
              <a:t>Production would represent the ‘now’ state of production. </a:t>
            </a:r>
          </a:p>
          <a:p>
            <a:pPr marL="285750" indent="-285750">
              <a:buFont typeface="Arial" panose="020B0604020202020204" pitchFamily="34" charset="0"/>
              <a:buChar char="•"/>
            </a:pPr>
            <a:r>
              <a:rPr lang="en-US" sz="1800" b="0" i="0" u="none" strike="noStrike" baseline="0" dirty="0">
                <a:solidFill>
                  <a:srgbClr val="000000"/>
                </a:solidFill>
                <a:latin typeface="Calibri" panose="020F0502020204030204" pitchFamily="34" charset="0"/>
              </a:rPr>
              <a:t>Stage would represent the ‘near future’ state of production. </a:t>
            </a:r>
          </a:p>
          <a:p>
            <a:pPr marL="285750" indent="-285750">
              <a:buFont typeface="Arial" panose="020B0604020202020204" pitchFamily="34" charset="0"/>
              <a:buChar char="•"/>
            </a:pPr>
            <a:r>
              <a:rPr lang="en-US" sz="1800" b="0" i="0" u="none" strike="noStrike" baseline="0" dirty="0">
                <a:solidFill>
                  <a:srgbClr val="000000"/>
                </a:solidFill>
                <a:latin typeface="Calibri" panose="020F0502020204030204" pitchFamily="34" charset="0"/>
              </a:rPr>
              <a:t>Test would represent the ‘future </a:t>
            </a:r>
            <a:r>
              <a:rPr lang="en-US" sz="1800" b="0" i="0" u="none" strike="noStrike" baseline="0" dirty="0" err="1">
                <a:solidFill>
                  <a:srgbClr val="000000"/>
                </a:solidFill>
                <a:latin typeface="Calibri" panose="020F0502020204030204" pitchFamily="34" charset="0"/>
              </a:rPr>
              <a:t>future</a:t>
            </a:r>
            <a:r>
              <a:rPr lang="en-US" sz="1800" b="0" i="0" u="none" strike="noStrike" baseline="0" dirty="0">
                <a:solidFill>
                  <a:srgbClr val="000000"/>
                </a:solidFill>
                <a:latin typeface="Calibri" panose="020F0502020204030204" pitchFamily="34" charset="0"/>
              </a:rPr>
              <a:t>’ state of production. </a:t>
            </a:r>
          </a:p>
          <a:p>
            <a:pPr marL="285750" indent="-285750">
              <a:buFont typeface="Arial" panose="020B0604020202020204" pitchFamily="34" charset="0"/>
              <a:buChar char="•"/>
            </a:pPr>
            <a:endParaRPr lang="en-US" dirty="0">
              <a:solidFill>
                <a:srgbClr val="000000"/>
              </a:solidFill>
              <a:latin typeface="Calibri" panose="020F0502020204030204" pitchFamily="34" charset="0"/>
            </a:endParaRPr>
          </a:p>
          <a:p>
            <a:r>
              <a:rPr lang="en-US" sz="1800" b="0" i="0" u="none" strike="noStrike" baseline="0" dirty="0">
                <a:solidFill>
                  <a:srgbClr val="000000"/>
                </a:solidFill>
                <a:latin typeface="Calibri" panose="020F0502020204030204" pitchFamily="34" charset="0"/>
              </a:rPr>
              <a:t>We need to create process and procedures to allow (and encourage) learning suggestions flowing ‘bottom up’, ‘top down’, and ‘middle out’ as shown directly to the left of this sentence that you are reading currently. This brings up other questions including, but not limited to:</a:t>
            </a:r>
            <a:endParaRPr lang="en-US" dirty="0"/>
          </a:p>
        </p:txBody>
      </p:sp>
    </p:spTree>
    <p:extLst>
      <p:ext uri="{BB962C8B-B14F-4D97-AF65-F5344CB8AC3E}">
        <p14:creationId xmlns:p14="http://schemas.microsoft.com/office/powerpoint/2010/main" val="25717632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6A27DC8-C7DF-4782-8DE5-D1A5B4E43F40}"/>
              </a:ext>
            </a:extLst>
          </p:cNvPr>
          <p:cNvSpPr/>
          <p:nvPr/>
        </p:nvSpPr>
        <p:spPr>
          <a:xfrm>
            <a:off x="616857" y="703107"/>
            <a:ext cx="11132457" cy="369332"/>
          </a:xfrm>
          <a:prstGeom prst="rect">
            <a:avLst/>
          </a:prstGeom>
        </p:spPr>
        <p:txBody>
          <a:bodyPr wrap="square">
            <a:spAutoFit/>
          </a:bodyPr>
          <a:lstStyle/>
          <a:p>
            <a:pPr algn="ctr"/>
            <a:r>
              <a:rPr lang="en-US" b="1" dirty="0"/>
              <a:t>Greater Cincinnati IT Security groups</a:t>
            </a:r>
          </a:p>
        </p:txBody>
      </p:sp>
      <p:pic>
        <p:nvPicPr>
          <p:cNvPr id="6" name="Picture 5">
            <a:extLst>
              <a:ext uri="{FF2B5EF4-FFF2-40B4-BE49-F238E27FC236}">
                <a16:creationId xmlns:a16="http://schemas.microsoft.com/office/drawing/2014/main" id="{12E947E3-1039-405F-9CE1-84448A98A72E}"/>
              </a:ext>
            </a:extLst>
          </p:cNvPr>
          <p:cNvPicPr>
            <a:picLocks noChangeAspect="1"/>
          </p:cNvPicPr>
          <p:nvPr/>
        </p:nvPicPr>
        <p:blipFill>
          <a:blip r:embed="rId2"/>
          <a:stretch>
            <a:fillRect/>
          </a:stretch>
        </p:blipFill>
        <p:spPr>
          <a:xfrm>
            <a:off x="587828" y="2958222"/>
            <a:ext cx="2998869" cy="903457"/>
          </a:xfrm>
          <a:prstGeom prst="rect">
            <a:avLst/>
          </a:prstGeom>
        </p:spPr>
      </p:pic>
      <p:pic>
        <p:nvPicPr>
          <p:cNvPr id="8" name="Picture 7">
            <a:extLst>
              <a:ext uri="{FF2B5EF4-FFF2-40B4-BE49-F238E27FC236}">
                <a16:creationId xmlns:a16="http://schemas.microsoft.com/office/drawing/2014/main" id="{0897864C-3476-4CBC-BDBB-C7D926A32F00}"/>
              </a:ext>
            </a:extLst>
          </p:cNvPr>
          <p:cNvPicPr>
            <a:picLocks noChangeAspect="1"/>
          </p:cNvPicPr>
          <p:nvPr/>
        </p:nvPicPr>
        <p:blipFill>
          <a:blip r:embed="rId3"/>
          <a:stretch>
            <a:fillRect/>
          </a:stretch>
        </p:blipFill>
        <p:spPr>
          <a:xfrm>
            <a:off x="616857" y="5698033"/>
            <a:ext cx="1927002" cy="913720"/>
          </a:xfrm>
          <a:prstGeom prst="rect">
            <a:avLst/>
          </a:prstGeom>
        </p:spPr>
      </p:pic>
      <p:pic>
        <p:nvPicPr>
          <p:cNvPr id="10" name="Picture 9">
            <a:extLst>
              <a:ext uri="{FF2B5EF4-FFF2-40B4-BE49-F238E27FC236}">
                <a16:creationId xmlns:a16="http://schemas.microsoft.com/office/drawing/2014/main" id="{1B80C436-F5F2-47B5-A9BB-F3D2272F7A5A}"/>
              </a:ext>
            </a:extLst>
          </p:cNvPr>
          <p:cNvPicPr>
            <a:picLocks noChangeAspect="1"/>
          </p:cNvPicPr>
          <p:nvPr/>
        </p:nvPicPr>
        <p:blipFill>
          <a:blip r:embed="rId4"/>
          <a:stretch>
            <a:fillRect/>
          </a:stretch>
        </p:blipFill>
        <p:spPr>
          <a:xfrm>
            <a:off x="708932" y="1588732"/>
            <a:ext cx="4588782" cy="903457"/>
          </a:xfrm>
          <a:prstGeom prst="rect">
            <a:avLst/>
          </a:prstGeom>
        </p:spPr>
      </p:pic>
      <p:pic>
        <p:nvPicPr>
          <p:cNvPr id="4" name="Picture 3">
            <a:extLst>
              <a:ext uri="{FF2B5EF4-FFF2-40B4-BE49-F238E27FC236}">
                <a16:creationId xmlns:a16="http://schemas.microsoft.com/office/drawing/2014/main" id="{C6A155EF-C974-4242-8453-DE754CECC38A}"/>
              </a:ext>
            </a:extLst>
          </p:cNvPr>
          <p:cNvPicPr>
            <a:picLocks noChangeAspect="1"/>
          </p:cNvPicPr>
          <p:nvPr/>
        </p:nvPicPr>
        <p:blipFill>
          <a:blip r:embed="rId5"/>
          <a:stretch>
            <a:fillRect/>
          </a:stretch>
        </p:blipFill>
        <p:spPr>
          <a:xfrm>
            <a:off x="587828" y="4377972"/>
            <a:ext cx="1851519" cy="891296"/>
          </a:xfrm>
          <a:prstGeom prst="rect">
            <a:avLst/>
          </a:prstGeom>
        </p:spPr>
      </p:pic>
      <p:sp>
        <p:nvSpPr>
          <p:cNvPr id="5" name="Rectangle 4">
            <a:extLst>
              <a:ext uri="{FF2B5EF4-FFF2-40B4-BE49-F238E27FC236}">
                <a16:creationId xmlns:a16="http://schemas.microsoft.com/office/drawing/2014/main" id="{D3A331FB-C781-4789-9743-15EFDD46B3D0}"/>
              </a:ext>
            </a:extLst>
          </p:cNvPr>
          <p:cNvSpPr/>
          <p:nvPr/>
        </p:nvSpPr>
        <p:spPr>
          <a:xfrm>
            <a:off x="5908990" y="2149319"/>
            <a:ext cx="2652265" cy="369332"/>
          </a:xfrm>
          <a:prstGeom prst="rect">
            <a:avLst/>
          </a:prstGeom>
        </p:spPr>
        <p:txBody>
          <a:bodyPr wrap="none">
            <a:spAutoFit/>
          </a:bodyPr>
          <a:lstStyle/>
          <a:p>
            <a:r>
              <a:rPr lang="en-US" dirty="0">
                <a:hlinkClick r:id="rId6"/>
              </a:rPr>
              <a:t>http://www.cincy-issa.org/</a:t>
            </a:r>
            <a:r>
              <a:rPr lang="en-US" dirty="0"/>
              <a:t> </a:t>
            </a:r>
          </a:p>
        </p:txBody>
      </p:sp>
      <p:sp>
        <p:nvSpPr>
          <p:cNvPr id="7" name="Rectangle 6">
            <a:extLst>
              <a:ext uri="{FF2B5EF4-FFF2-40B4-BE49-F238E27FC236}">
                <a16:creationId xmlns:a16="http://schemas.microsoft.com/office/drawing/2014/main" id="{90AD9E51-A28A-429B-82DA-B5F3E6778377}"/>
              </a:ext>
            </a:extLst>
          </p:cNvPr>
          <p:cNvSpPr/>
          <p:nvPr/>
        </p:nvSpPr>
        <p:spPr>
          <a:xfrm>
            <a:off x="3003323" y="6242421"/>
            <a:ext cx="2969787" cy="369332"/>
          </a:xfrm>
          <a:prstGeom prst="rect">
            <a:avLst/>
          </a:prstGeom>
        </p:spPr>
        <p:txBody>
          <a:bodyPr wrap="none">
            <a:spAutoFit/>
          </a:bodyPr>
          <a:lstStyle/>
          <a:p>
            <a:r>
              <a:rPr lang="en-US" dirty="0">
                <a:hlinkClick r:id="rId7"/>
              </a:rPr>
              <a:t>https://www.infoseccincy.org/</a:t>
            </a:r>
            <a:r>
              <a:rPr lang="en-US" dirty="0"/>
              <a:t> </a:t>
            </a:r>
          </a:p>
        </p:txBody>
      </p:sp>
      <p:sp>
        <p:nvSpPr>
          <p:cNvPr id="9" name="Rectangle 8">
            <a:extLst>
              <a:ext uri="{FF2B5EF4-FFF2-40B4-BE49-F238E27FC236}">
                <a16:creationId xmlns:a16="http://schemas.microsoft.com/office/drawing/2014/main" id="{3C99D3AB-A763-45AD-9951-97D490852EC8}"/>
              </a:ext>
            </a:extLst>
          </p:cNvPr>
          <p:cNvSpPr/>
          <p:nvPr/>
        </p:nvSpPr>
        <p:spPr>
          <a:xfrm>
            <a:off x="4194613" y="3511396"/>
            <a:ext cx="3941015" cy="369332"/>
          </a:xfrm>
          <a:prstGeom prst="rect">
            <a:avLst/>
          </a:prstGeom>
        </p:spPr>
        <p:txBody>
          <a:bodyPr wrap="none">
            <a:spAutoFit/>
          </a:bodyPr>
          <a:lstStyle/>
          <a:p>
            <a:r>
              <a:rPr lang="en-US" dirty="0">
                <a:hlinkClick r:id="rId8"/>
              </a:rPr>
              <a:t>https://sites.google.com/view/cincysmba</a:t>
            </a:r>
            <a:r>
              <a:rPr lang="en-US" dirty="0"/>
              <a:t> </a:t>
            </a:r>
          </a:p>
        </p:txBody>
      </p:sp>
      <p:sp>
        <p:nvSpPr>
          <p:cNvPr id="11" name="Rectangle 10">
            <a:extLst>
              <a:ext uri="{FF2B5EF4-FFF2-40B4-BE49-F238E27FC236}">
                <a16:creationId xmlns:a16="http://schemas.microsoft.com/office/drawing/2014/main" id="{8FDCFC8B-1253-4B7A-B9EC-A0CAFFE6B8DF}"/>
              </a:ext>
            </a:extLst>
          </p:cNvPr>
          <p:cNvSpPr/>
          <p:nvPr/>
        </p:nvSpPr>
        <p:spPr>
          <a:xfrm>
            <a:off x="3003323" y="4920258"/>
            <a:ext cx="6273107" cy="369332"/>
          </a:xfrm>
          <a:prstGeom prst="rect">
            <a:avLst/>
          </a:prstGeom>
        </p:spPr>
        <p:txBody>
          <a:bodyPr wrap="square">
            <a:spAutoFit/>
          </a:bodyPr>
          <a:lstStyle/>
          <a:p>
            <a:r>
              <a:rPr lang="en-US" dirty="0">
                <a:hlinkClick r:id="rId9"/>
              </a:rPr>
              <a:t>https://www.meetup.com/TechLife-Cincinnati/events/</a:t>
            </a:r>
            <a:r>
              <a:rPr lang="en-US" dirty="0"/>
              <a:t> </a:t>
            </a:r>
          </a:p>
        </p:txBody>
      </p:sp>
    </p:spTree>
    <p:extLst>
      <p:ext uri="{BB962C8B-B14F-4D97-AF65-F5344CB8AC3E}">
        <p14:creationId xmlns:p14="http://schemas.microsoft.com/office/powerpoint/2010/main" val="982520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499D3-93CF-4045-B402-92B922709357}"/>
              </a:ext>
            </a:extLst>
          </p:cNvPr>
          <p:cNvSpPr>
            <a:spLocks noGrp="1"/>
          </p:cNvSpPr>
          <p:nvPr>
            <p:ph type="title"/>
          </p:nvPr>
        </p:nvSpPr>
        <p:spPr/>
        <p:txBody>
          <a:bodyPr/>
          <a:lstStyle/>
          <a:p>
            <a:r>
              <a:rPr lang="en-US" dirty="0"/>
              <a:t>Policy Push Questions</a:t>
            </a:r>
          </a:p>
        </p:txBody>
      </p:sp>
      <p:sp>
        <p:nvSpPr>
          <p:cNvPr id="5" name="TextBox 4">
            <a:extLst>
              <a:ext uri="{FF2B5EF4-FFF2-40B4-BE49-F238E27FC236}">
                <a16:creationId xmlns:a16="http://schemas.microsoft.com/office/drawing/2014/main" id="{4ABD598D-D92A-4E93-9219-D9E8BF6F8B97}"/>
              </a:ext>
            </a:extLst>
          </p:cNvPr>
          <p:cNvSpPr txBox="1"/>
          <p:nvPr/>
        </p:nvSpPr>
        <p:spPr>
          <a:xfrm>
            <a:off x="403708" y="1932330"/>
            <a:ext cx="11384583" cy="4401205"/>
          </a:xfrm>
          <a:prstGeom prst="rect">
            <a:avLst/>
          </a:prstGeom>
          <a:noFill/>
        </p:spPr>
        <p:txBody>
          <a:bodyPr wrap="square">
            <a:spAutoFit/>
          </a:bodyPr>
          <a:lstStyle/>
          <a:p>
            <a:pPr marR="0" algn="l" rtl="0"/>
            <a:endParaRPr lang="en-US" sz="2000" b="0" i="0" u="none" strike="noStrike" baseline="0" dirty="0">
              <a:solidFill>
                <a:srgbClr val="000000"/>
              </a:solidFill>
              <a:latin typeface="Calibri" panose="020F0502020204030204" pitchFamily="34" charset="0"/>
            </a:endParaRPr>
          </a:p>
          <a:p>
            <a:pPr marL="285750" marR="0" indent="-285750" algn="l" rtl="0">
              <a:buFont typeface="Arial" panose="020B0604020202020204" pitchFamily="34" charset="0"/>
              <a:buChar char="•"/>
            </a:pPr>
            <a:r>
              <a:rPr lang="en-US" sz="2000" b="0" i="0" u="none" strike="noStrike" baseline="0" dirty="0">
                <a:solidFill>
                  <a:srgbClr val="000000"/>
                </a:solidFill>
                <a:latin typeface="Calibri" panose="020F0502020204030204" pitchFamily="34" charset="0"/>
              </a:rPr>
              <a:t>What is the trigger to invoke policy push? (time vs event)</a:t>
            </a:r>
            <a:br>
              <a:rPr lang="en-US" sz="2000" b="0" i="0" u="none" strike="noStrike" baseline="0" dirty="0">
                <a:solidFill>
                  <a:srgbClr val="000000"/>
                </a:solidFill>
                <a:latin typeface="Calibri" panose="020F0502020204030204" pitchFamily="34" charset="0"/>
              </a:rPr>
            </a:br>
            <a:r>
              <a:rPr lang="en-US" sz="2000" b="0" i="0" u="none" strike="noStrike" baseline="0" dirty="0">
                <a:solidFill>
                  <a:srgbClr val="000000"/>
                </a:solidFill>
                <a:latin typeface="Calibri" panose="020F0502020204030204" pitchFamily="34" charset="0"/>
              </a:rPr>
              <a:t>Critical push should happen as soon as change control / maintenance window allows?</a:t>
            </a:r>
            <a:br>
              <a:rPr lang="en-US" sz="2000" b="0" i="0" u="none" strike="noStrike" baseline="0" dirty="0">
                <a:solidFill>
                  <a:srgbClr val="000000"/>
                </a:solidFill>
                <a:latin typeface="Calibri" panose="020F0502020204030204" pitchFamily="34" charset="0"/>
              </a:rPr>
            </a:br>
            <a:r>
              <a:rPr lang="en-US" sz="2000" b="0" i="0" u="none" strike="noStrike" baseline="0" dirty="0">
                <a:solidFill>
                  <a:srgbClr val="000000"/>
                </a:solidFill>
                <a:latin typeface="Calibri" panose="020F0502020204030204" pitchFamily="34" charset="0"/>
              </a:rPr>
              <a:t>Batch process for medium to low block?</a:t>
            </a:r>
            <a:br>
              <a:rPr lang="en-US" sz="2000" b="0" i="0" u="none" strike="noStrike" baseline="0" dirty="0">
                <a:solidFill>
                  <a:srgbClr val="000000"/>
                </a:solidFill>
                <a:latin typeface="Calibri" panose="020F0502020204030204" pitchFamily="34" charset="0"/>
              </a:rPr>
            </a:br>
            <a:r>
              <a:rPr lang="en-US" sz="2000" b="0" i="0" u="none" strike="noStrike" baseline="0" dirty="0">
                <a:solidFill>
                  <a:srgbClr val="000000"/>
                </a:solidFill>
                <a:latin typeface="Calibri" panose="020F0502020204030204" pitchFamily="34" charset="0"/>
              </a:rPr>
              <a:t>All blocks matter and should be treated with post haste?</a:t>
            </a:r>
          </a:p>
          <a:p>
            <a:pPr marL="285750" marR="0" indent="-285750" algn="l" rtl="0">
              <a:buFont typeface="Arial" panose="020B0604020202020204" pitchFamily="34" charset="0"/>
              <a:buChar char="•"/>
            </a:pPr>
            <a:r>
              <a:rPr lang="en-US" sz="2000" b="0" i="0" u="none" strike="noStrike" baseline="0" dirty="0">
                <a:solidFill>
                  <a:srgbClr val="000000"/>
                </a:solidFill>
                <a:latin typeface="Calibri" panose="020F0502020204030204" pitchFamily="34" charset="0"/>
              </a:rPr>
              <a:t>When demoting policy from higher environment to lower environment how to we ensure that learning suggestions unique to that environment are retained? (Prior to demote do we push from the lower environment to the higher environment, then push the newly updated higher environment to the lower environment?)</a:t>
            </a:r>
          </a:p>
          <a:p>
            <a:pPr marL="285750" marR="0" indent="-285750" algn="l" rtl="0">
              <a:buFont typeface="Arial" panose="020B0604020202020204" pitchFamily="34" charset="0"/>
              <a:buChar char="•"/>
            </a:pPr>
            <a:r>
              <a:rPr lang="en-US" sz="2000" b="0" i="0" u="none" strike="noStrike" baseline="0" dirty="0">
                <a:solidFill>
                  <a:srgbClr val="000000"/>
                </a:solidFill>
                <a:latin typeface="Calibri" panose="020F0502020204030204" pitchFamily="34" charset="0"/>
              </a:rPr>
              <a:t>Can you promote / demote single Learning Suggestion vs entire policy?</a:t>
            </a:r>
          </a:p>
          <a:p>
            <a:pPr marL="285750" marR="0" indent="-285750" algn="l" rtl="0">
              <a:buFont typeface="Arial" panose="020B0604020202020204" pitchFamily="34" charset="0"/>
              <a:buChar char="•"/>
            </a:pPr>
            <a:r>
              <a:rPr lang="en-US" sz="2000" b="0" i="0" u="none" strike="noStrike" baseline="0" dirty="0">
                <a:solidFill>
                  <a:srgbClr val="000000"/>
                </a:solidFill>
                <a:latin typeface="Calibri" panose="020F0502020204030204" pitchFamily="34" charset="0"/>
              </a:rPr>
              <a:t>I have heard  talk about forking policies to be specific per web application. (So each WAF in we would have one parent policy and 5 / 6 child policies. How would this effect promote / demote activities? If we promote a policy from test to stage are we at risk for resetting the learning database on other policies?)</a:t>
            </a:r>
          </a:p>
          <a:p>
            <a:pPr marL="285750" marR="0" indent="-285750" algn="l" rtl="0">
              <a:buFont typeface="Arial" panose="020B0604020202020204" pitchFamily="34" charset="0"/>
              <a:buChar char="•"/>
            </a:pPr>
            <a:r>
              <a:rPr lang="en-US" sz="2000" b="0" i="0" u="none" strike="noStrike" baseline="0" dirty="0">
                <a:solidFill>
                  <a:srgbClr val="000000"/>
                </a:solidFill>
                <a:latin typeface="Calibri" panose="020F0502020204030204" pitchFamily="34" charset="0"/>
              </a:rPr>
              <a:t>How do we track this for our own sake and audit?</a:t>
            </a:r>
          </a:p>
        </p:txBody>
      </p:sp>
    </p:spTree>
    <p:extLst>
      <p:ext uri="{BB962C8B-B14F-4D97-AF65-F5344CB8AC3E}">
        <p14:creationId xmlns:p14="http://schemas.microsoft.com/office/powerpoint/2010/main" val="42129011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A793F8C-D5DC-457A-BC87-6A1F8681C7D7}"/>
              </a:ext>
            </a:extLst>
          </p:cNvPr>
          <p:cNvSpPr>
            <a:spLocks noGrp="1"/>
          </p:cNvSpPr>
          <p:nvPr>
            <p:ph type="title"/>
          </p:nvPr>
        </p:nvSpPr>
        <p:spPr/>
        <p:txBody>
          <a:bodyPr>
            <a:normAutofit fontScale="90000"/>
          </a:bodyPr>
          <a:lstStyle/>
          <a:p>
            <a:r>
              <a:rPr lang="en-US" dirty="0"/>
              <a:t>Bonus: My sample go inline change documentation</a:t>
            </a:r>
            <a:br>
              <a:rPr lang="en-US" dirty="0"/>
            </a:br>
            <a:endParaRPr lang="en-US" dirty="0"/>
          </a:p>
        </p:txBody>
      </p:sp>
      <p:sp>
        <p:nvSpPr>
          <p:cNvPr id="5" name="Text Placeholder 4">
            <a:extLst>
              <a:ext uri="{FF2B5EF4-FFF2-40B4-BE49-F238E27FC236}">
                <a16:creationId xmlns:a16="http://schemas.microsoft.com/office/drawing/2014/main" id="{128432E4-DBA4-4BC0-85D2-7AEEB21712CA}"/>
              </a:ext>
            </a:extLst>
          </p:cNvPr>
          <p:cNvSpPr>
            <a:spLocks noGrp="1"/>
          </p:cNvSpPr>
          <p:nvPr>
            <p:ph type="body" idx="1"/>
          </p:nvPr>
        </p:nvSpPr>
        <p:spPr/>
        <p:txBody>
          <a:bodyPr/>
          <a:lstStyle/>
          <a:p>
            <a:endParaRPr lang="en-US" dirty="0"/>
          </a:p>
        </p:txBody>
      </p:sp>
      <p:sp>
        <p:nvSpPr>
          <p:cNvPr id="2" name="Rectangle 1">
            <a:extLst>
              <a:ext uri="{FF2B5EF4-FFF2-40B4-BE49-F238E27FC236}">
                <a16:creationId xmlns:a16="http://schemas.microsoft.com/office/drawing/2014/main" id="{1613F292-6C51-4703-8B04-9022245778A9}"/>
              </a:ext>
            </a:extLst>
          </p:cNvPr>
          <p:cNvSpPr/>
          <p:nvPr/>
        </p:nvSpPr>
        <p:spPr>
          <a:xfrm>
            <a:off x="6095999" y="724878"/>
            <a:ext cx="5667829" cy="646331"/>
          </a:xfrm>
          <a:prstGeom prst="rect">
            <a:avLst/>
          </a:prstGeom>
        </p:spPr>
        <p:txBody>
          <a:bodyPr wrap="square">
            <a:spAutoFit/>
          </a:bodyPr>
          <a:lstStyle/>
          <a:p>
            <a:r>
              <a:rPr lang="en-US" b="1" dirty="0"/>
              <a:t>“This, is THE worst project, I ever worked on!”</a:t>
            </a:r>
          </a:p>
          <a:p>
            <a:r>
              <a:rPr lang="en-US" b="1" dirty="0"/>
              <a:t>― Micah K Brown</a:t>
            </a:r>
          </a:p>
        </p:txBody>
      </p:sp>
    </p:spTree>
    <p:extLst>
      <p:ext uri="{BB962C8B-B14F-4D97-AF65-F5344CB8AC3E}">
        <p14:creationId xmlns:p14="http://schemas.microsoft.com/office/powerpoint/2010/main" val="7744540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499D3-93CF-4045-B402-92B922709357}"/>
              </a:ext>
            </a:extLst>
          </p:cNvPr>
          <p:cNvSpPr>
            <a:spLocks noGrp="1"/>
          </p:cNvSpPr>
          <p:nvPr>
            <p:ph type="title"/>
          </p:nvPr>
        </p:nvSpPr>
        <p:spPr/>
        <p:txBody>
          <a:bodyPr/>
          <a:lstStyle/>
          <a:p>
            <a:r>
              <a:rPr lang="en-US" dirty="0"/>
              <a:t>Change to go inline 1:2</a:t>
            </a:r>
          </a:p>
        </p:txBody>
      </p:sp>
      <p:sp>
        <p:nvSpPr>
          <p:cNvPr id="11" name="TextBox 10">
            <a:extLst>
              <a:ext uri="{FF2B5EF4-FFF2-40B4-BE49-F238E27FC236}">
                <a16:creationId xmlns:a16="http://schemas.microsoft.com/office/drawing/2014/main" id="{895D045D-9833-42D5-8E78-15F46DA0F403}"/>
              </a:ext>
            </a:extLst>
          </p:cNvPr>
          <p:cNvSpPr txBox="1"/>
          <p:nvPr/>
        </p:nvSpPr>
        <p:spPr>
          <a:xfrm>
            <a:off x="443000" y="2251550"/>
            <a:ext cx="5404128" cy="3416320"/>
          </a:xfrm>
          <a:prstGeom prst="rect">
            <a:avLst/>
          </a:prstGeom>
          <a:noFill/>
        </p:spPr>
        <p:txBody>
          <a:bodyPr wrap="square">
            <a:spAutoFit/>
          </a:bodyPr>
          <a:lstStyle/>
          <a:p>
            <a:pPr algn="l"/>
            <a:r>
              <a:rPr lang="en-US" b="1" i="0" dirty="0">
                <a:solidFill>
                  <a:srgbClr val="222222"/>
                </a:solidFill>
                <a:effectLst/>
                <a:latin typeface="Calibri" panose="020F0502020204030204" pitchFamily="34" charset="0"/>
              </a:rPr>
              <a:t>Plan to go inline </a:t>
            </a:r>
            <a:r>
              <a:rPr lang="en-US" b="1" i="0" dirty="0" err="1">
                <a:solidFill>
                  <a:srgbClr val="222222"/>
                </a:solidFill>
                <a:effectLst/>
                <a:latin typeface="Calibri" panose="020F0502020204030204" pitchFamily="34" charset="0"/>
              </a:rPr>
              <a:t>SEARiousMeats</a:t>
            </a:r>
            <a:endParaRPr lang="en-US" b="0" i="0" dirty="0">
              <a:solidFill>
                <a:srgbClr val="222222"/>
              </a:solidFill>
              <a:effectLst/>
              <a:latin typeface="Arial" panose="020B0604020202020204" pitchFamily="34" charset="0"/>
            </a:endParaRPr>
          </a:p>
          <a:p>
            <a:pPr algn="l"/>
            <a:r>
              <a:rPr lang="en-US" sz="1800" b="0" i="0" dirty="0">
                <a:solidFill>
                  <a:srgbClr val="222222"/>
                </a:solidFill>
                <a:effectLst/>
                <a:latin typeface="Calibri" panose="020F0502020204030204" pitchFamily="34" charset="0"/>
              </a:rPr>
              <a:t>Date: TBD</a:t>
            </a:r>
            <a:endParaRPr lang="en-US" b="0" i="0" dirty="0">
              <a:solidFill>
                <a:srgbClr val="222222"/>
              </a:solidFill>
              <a:effectLst/>
              <a:latin typeface="Arial" panose="020B0604020202020204" pitchFamily="34" charset="0"/>
            </a:endParaRPr>
          </a:p>
          <a:p>
            <a:pPr algn="l"/>
            <a:r>
              <a:rPr lang="en-US" sz="1800" b="0" i="0" dirty="0">
                <a:solidFill>
                  <a:srgbClr val="222222"/>
                </a:solidFill>
                <a:effectLst/>
                <a:latin typeface="Calibri" panose="020F0502020204030204" pitchFamily="34" charset="0"/>
              </a:rPr>
              <a:t>Time: TBD</a:t>
            </a:r>
            <a:endParaRPr lang="en-US" b="0" i="0" dirty="0">
              <a:solidFill>
                <a:srgbClr val="222222"/>
              </a:solidFill>
              <a:effectLst/>
              <a:latin typeface="Arial" panose="020B0604020202020204" pitchFamily="34" charset="0"/>
            </a:endParaRPr>
          </a:p>
          <a:p>
            <a:pPr algn="l"/>
            <a:r>
              <a:rPr lang="en-US" sz="1800" b="0" i="0" dirty="0">
                <a:solidFill>
                  <a:srgbClr val="222222"/>
                </a:solidFill>
                <a:effectLst/>
                <a:latin typeface="Calibri" panose="020F0502020204030204" pitchFamily="34" charset="0"/>
              </a:rPr>
              <a:t>Meeting Invite: To be generated</a:t>
            </a:r>
            <a:endParaRPr lang="en-US" b="0" i="0" dirty="0">
              <a:solidFill>
                <a:srgbClr val="222222"/>
              </a:solidFill>
              <a:effectLst/>
              <a:latin typeface="Arial" panose="020B0604020202020204" pitchFamily="34" charset="0"/>
            </a:endParaRPr>
          </a:p>
          <a:p>
            <a:pPr algn="l"/>
            <a:r>
              <a:rPr lang="en-US" sz="1800" b="0" i="0" dirty="0">
                <a:solidFill>
                  <a:srgbClr val="222222"/>
                </a:solidFill>
                <a:effectLst/>
                <a:latin typeface="Calibri" panose="020F0502020204030204" pitchFamily="34" charset="0"/>
              </a:rPr>
              <a:t> </a:t>
            </a:r>
            <a:endParaRPr lang="en-US" b="0" i="0" dirty="0">
              <a:solidFill>
                <a:srgbClr val="222222"/>
              </a:solidFill>
              <a:effectLst/>
              <a:latin typeface="Arial" panose="020B0604020202020204" pitchFamily="34" charset="0"/>
            </a:endParaRPr>
          </a:p>
          <a:p>
            <a:pPr algn="l"/>
            <a:r>
              <a:rPr lang="en-US" sz="1800" b="0" i="0" dirty="0">
                <a:solidFill>
                  <a:srgbClr val="222222"/>
                </a:solidFill>
                <a:effectLst/>
                <a:latin typeface="Calibri" panose="020F0502020204030204" pitchFamily="34" charset="0"/>
              </a:rPr>
              <a:t>Players:</a:t>
            </a:r>
            <a:endParaRPr lang="en-US" b="0" i="0" dirty="0">
              <a:solidFill>
                <a:srgbClr val="222222"/>
              </a:solidFill>
              <a:effectLst/>
              <a:latin typeface="Arial" panose="020B0604020202020204" pitchFamily="34" charset="0"/>
            </a:endParaRPr>
          </a:p>
          <a:p>
            <a:pPr marL="342900" algn="l" fontAlgn="ctr"/>
            <a:r>
              <a:rPr lang="en-US" b="0" i="0" dirty="0">
                <a:solidFill>
                  <a:srgbClr val="222222"/>
                </a:solidFill>
                <a:effectLst/>
                <a:latin typeface="Symbol" panose="05050102010706020507" pitchFamily="18" charset="2"/>
              </a:rPr>
              <a:t>·</a:t>
            </a:r>
            <a:r>
              <a:rPr lang="en-US" sz="800" b="0" i="0" dirty="0">
                <a:solidFill>
                  <a:srgbClr val="222222"/>
                </a:solidFill>
                <a:effectLst/>
                <a:latin typeface="Times New Roman" panose="02020603050405020304" pitchFamily="18" charset="0"/>
              </a:rPr>
              <a:t>         </a:t>
            </a:r>
            <a:r>
              <a:rPr lang="en-US" sz="1800" b="0" i="0" dirty="0">
                <a:solidFill>
                  <a:srgbClr val="222222"/>
                </a:solidFill>
                <a:effectLst/>
                <a:latin typeface="Calibri" panose="020F0502020204030204" pitchFamily="34" charset="0"/>
              </a:rPr>
              <a:t>Build: Micah K Brown - Coach</a:t>
            </a:r>
            <a:endParaRPr lang="en-US" b="0" i="0" dirty="0">
              <a:solidFill>
                <a:srgbClr val="222222"/>
              </a:solidFill>
              <a:effectLst/>
              <a:latin typeface="Arial" panose="020B0604020202020204" pitchFamily="34" charset="0"/>
            </a:endParaRPr>
          </a:p>
          <a:p>
            <a:pPr marL="342900" algn="l" fontAlgn="ctr"/>
            <a:r>
              <a:rPr lang="en-US" b="0" i="0" dirty="0">
                <a:solidFill>
                  <a:srgbClr val="222222"/>
                </a:solidFill>
                <a:effectLst/>
                <a:latin typeface="Symbol" panose="05050102010706020507" pitchFamily="18" charset="2"/>
              </a:rPr>
              <a:t>·</a:t>
            </a:r>
            <a:r>
              <a:rPr lang="en-US" sz="800" b="0" i="0" dirty="0">
                <a:solidFill>
                  <a:srgbClr val="222222"/>
                </a:solidFill>
                <a:effectLst/>
                <a:latin typeface="Times New Roman" panose="02020603050405020304" pitchFamily="18" charset="0"/>
              </a:rPr>
              <a:t>         </a:t>
            </a:r>
            <a:r>
              <a:rPr lang="en-US" sz="1800" b="0" i="0" dirty="0">
                <a:solidFill>
                  <a:srgbClr val="222222"/>
                </a:solidFill>
                <a:effectLst/>
                <a:latin typeface="Calibri" panose="020F0502020204030204" pitchFamily="34" charset="0"/>
              </a:rPr>
              <a:t>WAF Testers: Sally</a:t>
            </a:r>
            <a:endParaRPr lang="en-US" b="0" i="0" dirty="0">
              <a:solidFill>
                <a:srgbClr val="222222"/>
              </a:solidFill>
              <a:effectLst/>
              <a:latin typeface="Arial" panose="020B0604020202020204" pitchFamily="34" charset="0"/>
            </a:endParaRPr>
          </a:p>
          <a:p>
            <a:pPr marL="342900" algn="l" fontAlgn="ctr"/>
            <a:r>
              <a:rPr lang="en-US" b="0" i="0" dirty="0">
                <a:solidFill>
                  <a:srgbClr val="222222"/>
                </a:solidFill>
                <a:effectLst/>
                <a:latin typeface="Symbol" panose="05050102010706020507" pitchFamily="18" charset="2"/>
              </a:rPr>
              <a:t>·</a:t>
            </a:r>
            <a:r>
              <a:rPr lang="en-US" sz="800" b="0" i="0" dirty="0">
                <a:solidFill>
                  <a:srgbClr val="222222"/>
                </a:solidFill>
                <a:effectLst/>
                <a:latin typeface="Times New Roman" panose="02020603050405020304" pitchFamily="18" charset="0"/>
              </a:rPr>
              <a:t>         </a:t>
            </a:r>
            <a:r>
              <a:rPr lang="en-US" sz="1800" b="0" i="0" dirty="0" err="1">
                <a:solidFill>
                  <a:srgbClr val="222222"/>
                </a:solidFill>
                <a:effectLst/>
                <a:latin typeface="Calibri" panose="020F0502020204030204" pitchFamily="34" charset="0"/>
              </a:rPr>
              <a:t>SEARiousMeats</a:t>
            </a:r>
            <a:r>
              <a:rPr lang="en-US" sz="1800" b="0" i="0" dirty="0">
                <a:solidFill>
                  <a:srgbClr val="222222"/>
                </a:solidFill>
                <a:effectLst/>
                <a:latin typeface="Calibri" panose="020F0502020204030204" pitchFamily="34" charset="0"/>
              </a:rPr>
              <a:t> DNS: Tom</a:t>
            </a:r>
            <a:endParaRPr lang="en-US" b="0" i="0" dirty="0">
              <a:solidFill>
                <a:srgbClr val="222222"/>
              </a:solidFill>
              <a:effectLst/>
              <a:latin typeface="Arial" panose="020B0604020202020204" pitchFamily="34" charset="0"/>
            </a:endParaRPr>
          </a:p>
          <a:p>
            <a:pPr marL="342900" algn="l" fontAlgn="ctr"/>
            <a:r>
              <a:rPr lang="en-US" b="0" i="0" dirty="0">
                <a:solidFill>
                  <a:srgbClr val="222222"/>
                </a:solidFill>
                <a:effectLst/>
                <a:latin typeface="Symbol" panose="05050102010706020507" pitchFamily="18" charset="2"/>
              </a:rPr>
              <a:t>·</a:t>
            </a:r>
            <a:r>
              <a:rPr lang="en-US" sz="800" b="0" i="0" dirty="0">
                <a:solidFill>
                  <a:srgbClr val="222222"/>
                </a:solidFill>
                <a:effectLst/>
                <a:latin typeface="Times New Roman" panose="02020603050405020304" pitchFamily="18" charset="0"/>
              </a:rPr>
              <a:t>         </a:t>
            </a:r>
            <a:r>
              <a:rPr lang="en-US" sz="1800" b="0" i="0" dirty="0" err="1">
                <a:solidFill>
                  <a:srgbClr val="222222"/>
                </a:solidFill>
                <a:effectLst/>
                <a:latin typeface="Calibri" panose="020F0502020204030204" pitchFamily="34" charset="0"/>
              </a:rPr>
              <a:t>SEARiousMeats</a:t>
            </a:r>
            <a:r>
              <a:rPr lang="en-US" sz="1800" b="0" i="0" dirty="0">
                <a:solidFill>
                  <a:srgbClr val="222222"/>
                </a:solidFill>
                <a:effectLst/>
                <a:latin typeface="Calibri" panose="020F0502020204030204" pitchFamily="34" charset="0"/>
              </a:rPr>
              <a:t> Tester: Dick</a:t>
            </a:r>
            <a:endParaRPr lang="en-US" b="0" i="0" dirty="0">
              <a:solidFill>
                <a:srgbClr val="222222"/>
              </a:solidFill>
              <a:effectLst/>
              <a:latin typeface="Arial" panose="020B0604020202020204" pitchFamily="34" charset="0"/>
            </a:endParaRPr>
          </a:p>
          <a:p>
            <a:pPr marL="342900" algn="l" fontAlgn="ctr"/>
            <a:r>
              <a:rPr lang="en-US" b="0" i="0" dirty="0">
                <a:solidFill>
                  <a:srgbClr val="222222"/>
                </a:solidFill>
                <a:effectLst/>
                <a:latin typeface="Symbol" panose="05050102010706020507" pitchFamily="18" charset="2"/>
              </a:rPr>
              <a:t>·</a:t>
            </a:r>
            <a:r>
              <a:rPr lang="en-US" sz="800" b="0" i="0" dirty="0">
                <a:solidFill>
                  <a:srgbClr val="222222"/>
                </a:solidFill>
                <a:effectLst/>
                <a:latin typeface="Times New Roman" panose="02020603050405020304" pitchFamily="18" charset="0"/>
              </a:rPr>
              <a:t>         </a:t>
            </a:r>
            <a:r>
              <a:rPr lang="en-US" sz="1800" b="0" i="0" dirty="0" err="1">
                <a:solidFill>
                  <a:srgbClr val="222222"/>
                </a:solidFill>
                <a:effectLst/>
                <a:latin typeface="Calibri" panose="020F0502020204030204" pitchFamily="34" charset="0"/>
              </a:rPr>
              <a:t>SEARiousMeats</a:t>
            </a:r>
            <a:r>
              <a:rPr lang="en-US" sz="1800" b="0" i="0" dirty="0">
                <a:solidFill>
                  <a:srgbClr val="222222"/>
                </a:solidFill>
                <a:effectLst/>
                <a:latin typeface="Calibri" panose="020F0502020204030204" pitchFamily="34" charset="0"/>
              </a:rPr>
              <a:t> App Owner / Acceptance: Harry</a:t>
            </a:r>
            <a:endParaRPr lang="en-US" b="0" i="0" dirty="0">
              <a:solidFill>
                <a:srgbClr val="222222"/>
              </a:solidFill>
              <a:effectLst/>
              <a:latin typeface="Arial" panose="020B0604020202020204" pitchFamily="34" charset="0"/>
            </a:endParaRPr>
          </a:p>
          <a:p>
            <a:pPr marL="342900" algn="l"/>
            <a:r>
              <a:rPr lang="en-US" sz="1800" b="0" i="0" dirty="0">
                <a:solidFill>
                  <a:srgbClr val="222222"/>
                </a:solidFill>
                <a:effectLst/>
                <a:latin typeface="Calibri" panose="020F0502020204030204" pitchFamily="34" charset="0"/>
              </a:rPr>
              <a:t> </a:t>
            </a:r>
            <a:endParaRPr lang="en-US" b="0" i="0" dirty="0">
              <a:solidFill>
                <a:srgbClr val="222222"/>
              </a:solidFill>
              <a:effectLst/>
              <a:latin typeface="Arial" panose="020B0604020202020204" pitchFamily="34" charset="0"/>
            </a:endParaRPr>
          </a:p>
        </p:txBody>
      </p:sp>
      <p:sp>
        <p:nvSpPr>
          <p:cNvPr id="15" name="TextBox 14">
            <a:extLst>
              <a:ext uri="{FF2B5EF4-FFF2-40B4-BE49-F238E27FC236}">
                <a16:creationId xmlns:a16="http://schemas.microsoft.com/office/drawing/2014/main" id="{9F593D3B-F61F-4637-B789-E2EA247761D3}"/>
              </a:ext>
            </a:extLst>
          </p:cNvPr>
          <p:cNvSpPr txBox="1"/>
          <p:nvPr/>
        </p:nvSpPr>
        <p:spPr>
          <a:xfrm>
            <a:off x="6540382" y="1922749"/>
            <a:ext cx="5205847" cy="1200329"/>
          </a:xfrm>
          <a:prstGeom prst="rect">
            <a:avLst/>
          </a:prstGeom>
          <a:noFill/>
        </p:spPr>
        <p:txBody>
          <a:bodyPr wrap="square">
            <a:spAutoFit/>
          </a:bodyPr>
          <a:lstStyle/>
          <a:p>
            <a:pPr algn="l"/>
            <a:r>
              <a:rPr lang="en-US" b="1" i="0" dirty="0">
                <a:solidFill>
                  <a:srgbClr val="222222"/>
                </a:solidFill>
                <a:effectLst/>
                <a:latin typeface="Calibri" panose="020F0502020204030204" pitchFamily="34" charset="0"/>
              </a:rPr>
              <a:t>Prep – To be completed ahead of time</a:t>
            </a:r>
            <a:endParaRPr lang="en-US" b="0" i="0" dirty="0">
              <a:solidFill>
                <a:srgbClr val="222222"/>
              </a:solidFill>
              <a:effectLst/>
              <a:latin typeface="Arial" panose="020B0604020202020204" pitchFamily="34" charset="0"/>
            </a:endParaRPr>
          </a:p>
          <a:p>
            <a:pPr algn="l"/>
            <a:r>
              <a:rPr lang="en-US" sz="1800" b="0" i="0" dirty="0">
                <a:solidFill>
                  <a:srgbClr val="222222"/>
                </a:solidFill>
                <a:effectLst/>
                <a:latin typeface="Calibri" panose="020F0502020204030204" pitchFamily="34" charset="0"/>
              </a:rPr>
              <a:t>0.1. </a:t>
            </a:r>
            <a:r>
              <a:rPr lang="en-US" sz="1800" b="0" i="0" dirty="0" err="1">
                <a:solidFill>
                  <a:srgbClr val="222222"/>
                </a:solidFill>
                <a:effectLst/>
                <a:latin typeface="Calibri" panose="020F0502020204030204" pitchFamily="34" charset="0"/>
              </a:rPr>
              <a:t>SEARiousMeats</a:t>
            </a:r>
            <a:r>
              <a:rPr lang="en-US" sz="1800" b="0" i="0" dirty="0">
                <a:solidFill>
                  <a:srgbClr val="222222"/>
                </a:solidFill>
                <a:effectLst/>
                <a:latin typeface="Calibri" panose="020F0502020204030204" pitchFamily="34" charset="0"/>
              </a:rPr>
              <a:t>: set DNS TTL to (must be done 48 hours in advance)</a:t>
            </a:r>
            <a:endParaRPr lang="en-US" b="0" i="0" dirty="0">
              <a:solidFill>
                <a:srgbClr val="222222"/>
              </a:solidFill>
              <a:effectLst/>
              <a:latin typeface="Arial" panose="020B0604020202020204" pitchFamily="34" charset="0"/>
            </a:endParaRPr>
          </a:p>
          <a:p>
            <a:pPr marL="342900" algn="l"/>
            <a:r>
              <a:rPr lang="en-US" sz="1800" b="0" i="0" dirty="0">
                <a:solidFill>
                  <a:srgbClr val="222222"/>
                </a:solidFill>
                <a:effectLst/>
                <a:latin typeface="Calibri" panose="020F0502020204030204" pitchFamily="34" charset="0"/>
              </a:rPr>
              <a:t>Reduce TTL down to 90 seconds:</a:t>
            </a:r>
            <a:endParaRPr lang="en-US" b="0" i="0" dirty="0">
              <a:solidFill>
                <a:srgbClr val="222222"/>
              </a:solidFill>
              <a:effectLst/>
              <a:latin typeface="Arial" panose="020B0604020202020204" pitchFamily="34" charset="0"/>
            </a:endParaRPr>
          </a:p>
        </p:txBody>
      </p:sp>
      <p:graphicFrame>
        <p:nvGraphicFramePr>
          <p:cNvPr id="16" name="Table 15">
            <a:extLst>
              <a:ext uri="{FF2B5EF4-FFF2-40B4-BE49-F238E27FC236}">
                <a16:creationId xmlns:a16="http://schemas.microsoft.com/office/drawing/2014/main" id="{92CD98C7-F69E-4410-87B5-41C9495CC53A}"/>
              </a:ext>
            </a:extLst>
          </p:cNvPr>
          <p:cNvGraphicFramePr>
            <a:graphicFrameLocks noGrp="1"/>
          </p:cNvGraphicFramePr>
          <p:nvPr>
            <p:extLst>
              <p:ext uri="{D42A27DB-BD31-4B8C-83A1-F6EECF244321}">
                <p14:modId xmlns:p14="http://schemas.microsoft.com/office/powerpoint/2010/main" val="2614878195"/>
              </p:ext>
            </p:extLst>
          </p:nvPr>
        </p:nvGraphicFramePr>
        <p:xfrm>
          <a:off x="6543156" y="3233493"/>
          <a:ext cx="5067652" cy="751840"/>
        </p:xfrm>
        <a:graphic>
          <a:graphicData uri="http://schemas.openxmlformats.org/drawingml/2006/table">
            <a:tbl>
              <a:tblPr/>
              <a:tblGrid>
                <a:gridCol w="2741310">
                  <a:extLst>
                    <a:ext uri="{9D8B030D-6E8A-4147-A177-3AD203B41FA5}">
                      <a16:colId xmlns:a16="http://schemas.microsoft.com/office/drawing/2014/main" val="3232266593"/>
                    </a:ext>
                  </a:extLst>
                </a:gridCol>
                <a:gridCol w="1239878">
                  <a:extLst>
                    <a:ext uri="{9D8B030D-6E8A-4147-A177-3AD203B41FA5}">
                      <a16:colId xmlns:a16="http://schemas.microsoft.com/office/drawing/2014/main" val="2175745363"/>
                    </a:ext>
                  </a:extLst>
                </a:gridCol>
                <a:gridCol w="1086464">
                  <a:extLst>
                    <a:ext uri="{9D8B030D-6E8A-4147-A177-3AD203B41FA5}">
                      <a16:colId xmlns:a16="http://schemas.microsoft.com/office/drawing/2014/main" val="3860327540"/>
                    </a:ext>
                  </a:extLst>
                </a:gridCol>
              </a:tblGrid>
              <a:tr h="0">
                <a:tc>
                  <a:txBody>
                    <a:bodyPr/>
                    <a:lstStyle/>
                    <a:p>
                      <a:r>
                        <a:rPr lang="en-US" sz="1800" dirty="0">
                          <a:solidFill>
                            <a:srgbClr val="000000"/>
                          </a:solidFill>
                          <a:effectLst/>
                          <a:latin typeface="Calibri" panose="020F0502020204030204" pitchFamily="34" charset="0"/>
                        </a:rPr>
                        <a:t>FQDN (A or </a:t>
                      </a:r>
                      <a:r>
                        <a:rPr lang="en-US" sz="1800" dirty="0" err="1">
                          <a:solidFill>
                            <a:srgbClr val="000000"/>
                          </a:solidFill>
                          <a:effectLst/>
                          <a:latin typeface="Calibri" panose="020F0502020204030204" pitchFamily="34" charset="0"/>
                        </a:rPr>
                        <a:t>CName</a:t>
                      </a:r>
                      <a:r>
                        <a:rPr lang="en-US" sz="1800" dirty="0">
                          <a:solidFill>
                            <a:srgbClr val="000000"/>
                          </a:solidFill>
                          <a:effectLst/>
                          <a:latin typeface="Calibri" panose="020F0502020204030204" pitchFamily="34" charset="0"/>
                        </a:rPr>
                        <a:t>)</a:t>
                      </a:r>
                      <a:endParaRPr lang="en-US" sz="1800" dirty="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a:solidFill>
                            <a:srgbClr val="000000"/>
                          </a:solidFill>
                          <a:effectLst/>
                          <a:latin typeface="Calibri" panose="020F0502020204030204" pitchFamily="34" charset="0"/>
                        </a:rPr>
                        <a:t>Original IP</a:t>
                      </a:r>
                      <a:endParaRPr lang="en-US" sz="180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dirty="0">
                          <a:solidFill>
                            <a:srgbClr val="000000"/>
                          </a:solidFill>
                          <a:effectLst/>
                          <a:latin typeface="Calibri" panose="020F0502020204030204" pitchFamily="34" charset="0"/>
                        </a:rPr>
                        <a:t>TTL (sec)</a:t>
                      </a:r>
                      <a:endParaRPr lang="en-US" sz="1800" dirty="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extLst>
                  <a:ext uri="{0D108BD9-81ED-4DB2-BD59-A6C34878D82A}">
                    <a16:rowId xmlns:a16="http://schemas.microsoft.com/office/drawing/2014/main" val="1368943483"/>
                  </a:ext>
                </a:extLst>
              </a:tr>
              <a:tr h="0">
                <a:tc>
                  <a:txBody>
                    <a:bodyPr/>
                    <a:lstStyle/>
                    <a:p>
                      <a:r>
                        <a:rPr lang="en-US" sz="1800" u="sng">
                          <a:solidFill>
                            <a:srgbClr val="1155CC"/>
                          </a:solidFill>
                          <a:effectLst/>
                          <a:latin typeface="Calibri" panose="020F0502020204030204" pitchFamily="34" charset="0"/>
                          <a:hlinkClick r:id="rId2"/>
                        </a:rPr>
                        <a:t>https://SEARiousMeats.net</a:t>
                      </a:r>
                      <a:endParaRPr lang="en-US" sz="180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dirty="0">
                          <a:effectLst/>
                          <a:latin typeface="Calibri" panose="020F0502020204030204" pitchFamily="34" charset="0"/>
                        </a:rPr>
                        <a:t>1.1.1.1</a:t>
                      </a:r>
                      <a:endParaRPr lang="en-US" sz="1800" dirty="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dirty="0">
                          <a:effectLst/>
                          <a:latin typeface="Calibri" panose="020F0502020204030204" pitchFamily="34" charset="0"/>
                        </a:rPr>
                        <a:t>90</a:t>
                      </a:r>
                      <a:endParaRPr lang="en-US" sz="1800" dirty="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extLst>
                  <a:ext uri="{0D108BD9-81ED-4DB2-BD59-A6C34878D82A}">
                    <a16:rowId xmlns:a16="http://schemas.microsoft.com/office/drawing/2014/main" val="1354822755"/>
                  </a:ext>
                </a:extLst>
              </a:tr>
            </a:tbl>
          </a:graphicData>
        </a:graphic>
      </p:graphicFrame>
      <p:sp>
        <p:nvSpPr>
          <p:cNvPr id="18" name="TextBox 17">
            <a:extLst>
              <a:ext uri="{FF2B5EF4-FFF2-40B4-BE49-F238E27FC236}">
                <a16:creationId xmlns:a16="http://schemas.microsoft.com/office/drawing/2014/main" id="{58B81E93-0D83-40E9-B42D-26BCF32E74BE}"/>
              </a:ext>
            </a:extLst>
          </p:cNvPr>
          <p:cNvSpPr txBox="1"/>
          <p:nvPr/>
        </p:nvSpPr>
        <p:spPr>
          <a:xfrm>
            <a:off x="6540382" y="4322618"/>
            <a:ext cx="5070426" cy="369332"/>
          </a:xfrm>
          <a:prstGeom prst="rect">
            <a:avLst/>
          </a:prstGeom>
          <a:noFill/>
        </p:spPr>
        <p:txBody>
          <a:bodyPr wrap="square">
            <a:spAutoFit/>
          </a:bodyPr>
          <a:lstStyle/>
          <a:p>
            <a:r>
              <a:rPr lang="en-US" b="0" i="0" dirty="0">
                <a:solidFill>
                  <a:srgbClr val="000000"/>
                </a:solidFill>
                <a:effectLst/>
                <a:latin typeface="Calibri" panose="020F0502020204030204" pitchFamily="34" charset="0"/>
              </a:rPr>
              <a:t>0.2. IT Sec SSL Labs</a:t>
            </a:r>
            <a:endParaRPr lang="en-US" dirty="0"/>
          </a:p>
        </p:txBody>
      </p:sp>
    </p:spTree>
    <p:extLst>
      <p:ext uri="{BB962C8B-B14F-4D97-AF65-F5344CB8AC3E}">
        <p14:creationId xmlns:p14="http://schemas.microsoft.com/office/powerpoint/2010/main" val="18295064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499D3-93CF-4045-B402-92B922709357}"/>
              </a:ext>
            </a:extLst>
          </p:cNvPr>
          <p:cNvSpPr>
            <a:spLocks noGrp="1"/>
          </p:cNvSpPr>
          <p:nvPr>
            <p:ph type="title"/>
          </p:nvPr>
        </p:nvSpPr>
        <p:spPr/>
        <p:txBody>
          <a:bodyPr/>
          <a:lstStyle/>
          <a:p>
            <a:r>
              <a:rPr lang="en-US" dirty="0"/>
              <a:t>Change to go inline 2:2</a:t>
            </a:r>
          </a:p>
        </p:txBody>
      </p:sp>
      <p:sp>
        <p:nvSpPr>
          <p:cNvPr id="11" name="TextBox 10">
            <a:extLst>
              <a:ext uri="{FF2B5EF4-FFF2-40B4-BE49-F238E27FC236}">
                <a16:creationId xmlns:a16="http://schemas.microsoft.com/office/drawing/2014/main" id="{895D045D-9833-42D5-8E78-15F46DA0F403}"/>
              </a:ext>
            </a:extLst>
          </p:cNvPr>
          <p:cNvSpPr txBox="1"/>
          <p:nvPr/>
        </p:nvSpPr>
        <p:spPr>
          <a:xfrm>
            <a:off x="443000" y="1959316"/>
            <a:ext cx="5205846" cy="646331"/>
          </a:xfrm>
          <a:prstGeom prst="rect">
            <a:avLst/>
          </a:prstGeom>
          <a:noFill/>
        </p:spPr>
        <p:txBody>
          <a:bodyPr wrap="square">
            <a:spAutoFit/>
          </a:bodyPr>
          <a:lstStyle/>
          <a:p>
            <a:pPr algn="l"/>
            <a:r>
              <a:rPr lang="en-US" sz="1800" b="1" i="0" dirty="0">
                <a:solidFill>
                  <a:srgbClr val="222222"/>
                </a:solidFill>
                <a:effectLst/>
                <a:latin typeface="Calibri" panose="020F0502020204030204" pitchFamily="34" charset="0"/>
              </a:rPr>
              <a:t>Implementation Window</a:t>
            </a:r>
            <a:endParaRPr lang="en-US" b="0" i="0" dirty="0">
              <a:solidFill>
                <a:srgbClr val="222222"/>
              </a:solidFill>
              <a:effectLst/>
              <a:latin typeface="Arial" panose="020B0604020202020204" pitchFamily="34" charset="0"/>
            </a:endParaRPr>
          </a:p>
          <a:p>
            <a:pPr algn="l"/>
            <a:r>
              <a:rPr lang="en-US" sz="1800" b="0" i="0" dirty="0">
                <a:solidFill>
                  <a:srgbClr val="222222"/>
                </a:solidFill>
                <a:effectLst/>
                <a:latin typeface="Calibri" panose="020F0502020204030204" pitchFamily="34" charset="0"/>
              </a:rPr>
              <a:t>1.        Tom / </a:t>
            </a:r>
            <a:r>
              <a:rPr lang="en-US" sz="1800" b="0" i="0" dirty="0" err="1">
                <a:solidFill>
                  <a:srgbClr val="222222"/>
                </a:solidFill>
                <a:effectLst/>
                <a:latin typeface="Calibri" panose="020F0502020204030204" pitchFamily="34" charset="0"/>
              </a:rPr>
              <a:t>SEARiousMeats</a:t>
            </a:r>
            <a:r>
              <a:rPr lang="en-US" sz="1800" b="0" i="0" dirty="0">
                <a:solidFill>
                  <a:srgbClr val="222222"/>
                </a:solidFill>
                <a:effectLst/>
                <a:latin typeface="Calibri" panose="020F0502020204030204" pitchFamily="34" charset="0"/>
              </a:rPr>
              <a:t>: change DNS Records </a:t>
            </a:r>
            <a:endParaRPr lang="en-US" b="0" i="0" dirty="0">
              <a:solidFill>
                <a:srgbClr val="222222"/>
              </a:solidFill>
              <a:effectLst/>
              <a:latin typeface="Arial" panose="020B0604020202020204" pitchFamily="34" charset="0"/>
            </a:endParaRPr>
          </a:p>
        </p:txBody>
      </p:sp>
      <p:sp>
        <p:nvSpPr>
          <p:cNvPr id="15" name="TextBox 14">
            <a:extLst>
              <a:ext uri="{FF2B5EF4-FFF2-40B4-BE49-F238E27FC236}">
                <a16:creationId xmlns:a16="http://schemas.microsoft.com/office/drawing/2014/main" id="{9F593D3B-F61F-4637-B789-E2EA247761D3}"/>
              </a:ext>
            </a:extLst>
          </p:cNvPr>
          <p:cNvSpPr txBox="1"/>
          <p:nvPr/>
        </p:nvSpPr>
        <p:spPr>
          <a:xfrm>
            <a:off x="6096000" y="1922749"/>
            <a:ext cx="5650230" cy="3970318"/>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it-IT" altLang="en-US" dirty="0">
                <a:latin typeface="Calibri" panose="020F0502020204030204" pitchFamily="34" charset="0"/>
                <a:cs typeface="Calibri" panose="020F0502020204030204" pitchFamily="34" charset="0"/>
              </a:rPr>
              <a:t>4</a:t>
            </a:r>
            <a:r>
              <a:rPr kumimoji="0" lang="it-IT"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The Web-apps from step one are relased to App Owners / App testers. (2h)</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algn="l"/>
            <a:r>
              <a:rPr lang="en-US" dirty="0">
                <a:solidFill>
                  <a:srgbClr val="222222"/>
                </a:solidFill>
                <a:latin typeface="Calibri" panose="020F0502020204030204" pitchFamily="34" charset="0"/>
              </a:rPr>
              <a:t>5</a:t>
            </a:r>
            <a:r>
              <a:rPr lang="en-US" sz="1800" b="0" i="0" dirty="0">
                <a:solidFill>
                  <a:srgbClr val="222222"/>
                </a:solidFill>
                <a:effectLst/>
                <a:latin typeface="Calibri" panose="020F0502020204030204" pitchFamily="34" charset="0"/>
              </a:rPr>
              <a:t>.        With one hours left in maintenance window a go / no go decision is made.</a:t>
            </a:r>
            <a:endParaRPr lang="en-US" b="0" i="0" dirty="0">
              <a:solidFill>
                <a:srgbClr val="222222"/>
              </a:solidFill>
              <a:effectLst/>
              <a:latin typeface="Arial" panose="020B0604020202020204" pitchFamily="34" charset="0"/>
            </a:endParaRPr>
          </a:p>
          <a:p>
            <a:pPr marL="342900" algn="l"/>
            <a:r>
              <a:rPr lang="en-US" sz="1800" b="0" i="0" dirty="0">
                <a:solidFill>
                  <a:srgbClr val="222222"/>
                </a:solidFill>
                <a:effectLst/>
                <a:latin typeface="Calibri" panose="020F0502020204030204" pitchFamily="34" charset="0"/>
              </a:rPr>
              <a:t>a.        </a:t>
            </a:r>
            <a:r>
              <a:rPr lang="en-US" sz="1800" b="0" i="0" dirty="0" err="1">
                <a:solidFill>
                  <a:srgbClr val="222222"/>
                </a:solidFill>
                <a:effectLst/>
                <a:latin typeface="Calibri" panose="020F0502020204030204" pitchFamily="34" charset="0"/>
              </a:rPr>
              <a:t>SEARiousMeats</a:t>
            </a:r>
            <a:r>
              <a:rPr lang="en-US" sz="1800" b="0" i="0" dirty="0">
                <a:solidFill>
                  <a:srgbClr val="222222"/>
                </a:solidFill>
                <a:effectLst/>
                <a:latin typeface="Calibri" panose="020F0502020204030204" pitchFamily="34" charset="0"/>
              </a:rPr>
              <a:t> changes DNS back to original settings (10 min)</a:t>
            </a:r>
            <a:endParaRPr lang="en-US" b="0" i="0" dirty="0">
              <a:solidFill>
                <a:srgbClr val="222222"/>
              </a:solidFill>
              <a:effectLst/>
              <a:latin typeface="Arial" panose="020B0604020202020204" pitchFamily="34" charset="0"/>
            </a:endParaRPr>
          </a:p>
          <a:p>
            <a:pPr marL="342900" algn="l"/>
            <a:r>
              <a:rPr lang="en-US" sz="1800" b="0" i="0" dirty="0">
                <a:solidFill>
                  <a:srgbClr val="222222"/>
                </a:solidFill>
                <a:effectLst/>
                <a:latin typeface="Calibri" panose="020F0502020204030204" pitchFamily="34" charset="0"/>
              </a:rPr>
              <a:t>b.       IT Sec do basic validation / testing (10 min)</a:t>
            </a:r>
            <a:endParaRPr lang="en-US" b="0" i="0" dirty="0">
              <a:solidFill>
                <a:srgbClr val="222222"/>
              </a:solidFill>
              <a:effectLst/>
              <a:latin typeface="Arial" panose="020B0604020202020204" pitchFamily="34" charset="0"/>
            </a:endParaRPr>
          </a:p>
          <a:p>
            <a:pPr marL="685800" algn="l"/>
            <a:r>
              <a:rPr lang="en-US" sz="1800" b="0" i="0" dirty="0" err="1">
                <a:solidFill>
                  <a:srgbClr val="222222"/>
                </a:solidFill>
                <a:effectLst/>
                <a:latin typeface="Calibri" panose="020F0502020204030204" pitchFamily="34" charset="0"/>
              </a:rPr>
              <a:t>i</a:t>
            </a:r>
            <a:r>
              <a:rPr lang="en-US" sz="1800" b="0" i="0" dirty="0">
                <a:solidFill>
                  <a:srgbClr val="222222"/>
                </a:solidFill>
                <a:effectLst/>
                <a:latin typeface="Calibri" panose="020F0502020204030204" pitchFamily="34" charset="0"/>
              </a:rPr>
              <a:t>.         local ARP may need to be flushed</a:t>
            </a:r>
            <a:endParaRPr lang="en-US" b="0" i="0" dirty="0">
              <a:solidFill>
                <a:srgbClr val="222222"/>
              </a:solidFill>
              <a:effectLst/>
              <a:latin typeface="Arial" panose="020B0604020202020204" pitchFamily="34" charset="0"/>
            </a:endParaRPr>
          </a:p>
          <a:p>
            <a:pPr marL="342900" algn="l"/>
            <a:r>
              <a:rPr lang="en-US" sz="1800" b="0" i="0" dirty="0">
                <a:solidFill>
                  <a:srgbClr val="222222"/>
                </a:solidFill>
                <a:effectLst/>
                <a:latin typeface="Calibri" panose="020F0502020204030204" pitchFamily="34" charset="0"/>
              </a:rPr>
              <a:t>c.        The Web-apps from step one are released to App Owners / App testers (1h)</a:t>
            </a:r>
          </a:p>
          <a:p>
            <a:pPr marL="342900" algn="l"/>
            <a:endParaRPr lang="en-US" b="0" i="0" dirty="0">
              <a:solidFill>
                <a:srgbClr val="222222"/>
              </a:solidFill>
              <a:effectLst/>
              <a:latin typeface="Arial" panose="020B0604020202020204" pitchFamily="34" charset="0"/>
            </a:endParaRPr>
          </a:p>
          <a:p>
            <a:pPr algn="l"/>
            <a:r>
              <a:rPr lang="en-US" sz="1800" b="0" i="0" dirty="0">
                <a:solidFill>
                  <a:srgbClr val="222222"/>
                </a:solidFill>
                <a:effectLst/>
                <a:latin typeface="Calibri" panose="020F0502020204030204" pitchFamily="34" charset="0"/>
              </a:rPr>
              <a:t>Post</a:t>
            </a:r>
            <a:r>
              <a:rPr lang="en-US" dirty="0">
                <a:solidFill>
                  <a:srgbClr val="222222"/>
                </a:solidFill>
                <a:latin typeface="Calibri" panose="020F0502020204030204" pitchFamily="34" charset="0"/>
              </a:rPr>
              <a:t>:</a:t>
            </a:r>
            <a:r>
              <a:rPr lang="en-US" sz="1800" b="0" i="0" dirty="0">
                <a:solidFill>
                  <a:srgbClr val="222222"/>
                </a:solidFill>
                <a:effectLst/>
                <a:latin typeface="Calibri" panose="020F0502020204030204" pitchFamily="34" charset="0"/>
              </a:rPr>
              <a:t>        Tom / </a:t>
            </a:r>
            <a:r>
              <a:rPr lang="en-US" sz="1800" b="0" i="0" dirty="0" err="1">
                <a:solidFill>
                  <a:srgbClr val="222222"/>
                </a:solidFill>
                <a:effectLst/>
                <a:latin typeface="Calibri" panose="020F0502020204030204" pitchFamily="34" charset="0"/>
              </a:rPr>
              <a:t>SEARiousMeats</a:t>
            </a:r>
            <a:r>
              <a:rPr lang="en-US" sz="1800" b="0" i="0" dirty="0">
                <a:solidFill>
                  <a:srgbClr val="222222"/>
                </a:solidFill>
                <a:effectLst/>
                <a:latin typeface="Calibri" panose="020F0502020204030204" pitchFamily="34" charset="0"/>
              </a:rPr>
              <a:t>: Reset DNS TTL normal - TBD</a:t>
            </a:r>
            <a:endParaRPr lang="en-US" b="0" i="0" dirty="0">
              <a:solidFill>
                <a:srgbClr val="222222"/>
              </a:solidFill>
              <a:effectLst/>
              <a:latin typeface="Arial" panose="020B0604020202020204" pitchFamily="34" charset="0"/>
            </a:endParaRPr>
          </a:p>
        </p:txBody>
      </p:sp>
      <p:graphicFrame>
        <p:nvGraphicFramePr>
          <p:cNvPr id="3" name="Table 2">
            <a:extLst>
              <a:ext uri="{FF2B5EF4-FFF2-40B4-BE49-F238E27FC236}">
                <a16:creationId xmlns:a16="http://schemas.microsoft.com/office/drawing/2014/main" id="{0125F6D5-0B14-4CAA-B8DD-54075118A758}"/>
              </a:ext>
            </a:extLst>
          </p:cNvPr>
          <p:cNvGraphicFramePr>
            <a:graphicFrameLocks noGrp="1"/>
          </p:cNvGraphicFramePr>
          <p:nvPr>
            <p:extLst>
              <p:ext uri="{D42A27DB-BD31-4B8C-83A1-F6EECF244321}">
                <p14:modId xmlns:p14="http://schemas.microsoft.com/office/powerpoint/2010/main" val="265202678"/>
              </p:ext>
            </p:extLst>
          </p:nvPr>
        </p:nvGraphicFramePr>
        <p:xfrm>
          <a:off x="581192" y="2677160"/>
          <a:ext cx="4863643" cy="751840"/>
        </p:xfrm>
        <a:graphic>
          <a:graphicData uri="http://schemas.openxmlformats.org/drawingml/2006/table">
            <a:tbl>
              <a:tblPr/>
              <a:tblGrid>
                <a:gridCol w="2647156">
                  <a:extLst>
                    <a:ext uri="{9D8B030D-6E8A-4147-A177-3AD203B41FA5}">
                      <a16:colId xmlns:a16="http://schemas.microsoft.com/office/drawing/2014/main" val="922622508"/>
                    </a:ext>
                  </a:extLst>
                </a:gridCol>
                <a:gridCol w="1197291">
                  <a:extLst>
                    <a:ext uri="{9D8B030D-6E8A-4147-A177-3AD203B41FA5}">
                      <a16:colId xmlns:a16="http://schemas.microsoft.com/office/drawing/2014/main" val="3083169616"/>
                    </a:ext>
                  </a:extLst>
                </a:gridCol>
                <a:gridCol w="1019196">
                  <a:extLst>
                    <a:ext uri="{9D8B030D-6E8A-4147-A177-3AD203B41FA5}">
                      <a16:colId xmlns:a16="http://schemas.microsoft.com/office/drawing/2014/main" val="3951364853"/>
                    </a:ext>
                  </a:extLst>
                </a:gridCol>
              </a:tblGrid>
              <a:tr h="0">
                <a:tc>
                  <a:txBody>
                    <a:bodyPr/>
                    <a:lstStyle/>
                    <a:p>
                      <a:r>
                        <a:rPr lang="en-US" sz="1800">
                          <a:solidFill>
                            <a:srgbClr val="000000"/>
                          </a:solidFill>
                          <a:effectLst/>
                          <a:latin typeface="Calibri" panose="020F0502020204030204" pitchFamily="34" charset="0"/>
                        </a:rPr>
                        <a:t>FQDN (A or CName)</a:t>
                      </a:r>
                      <a:endParaRPr lang="en-US" sz="180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a:solidFill>
                            <a:srgbClr val="000000"/>
                          </a:solidFill>
                          <a:effectLst/>
                          <a:latin typeface="Calibri" panose="020F0502020204030204" pitchFamily="34" charset="0"/>
                        </a:rPr>
                        <a:t>Original IP</a:t>
                      </a:r>
                      <a:endParaRPr lang="en-US" sz="180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a:solidFill>
                            <a:srgbClr val="000000"/>
                          </a:solidFill>
                          <a:effectLst/>
                          <a:latin typeface="Calibri" panose="020F0502020204030204" pitchFamily="34" charset="0"/>
                        </a:rPr>
                        <a:t>New IP</a:t>
                      </a:r>
                      <a:endParaRPr lang="en-US" sz="180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extLst>
                  <a:ext uri="{0D108BD9-81ED-4DB2-BD59-A6C34878D82A}">
                    <a16:rowId xmlns:a16="http://schemas.microsoft.com/office/drawing/2014/main" val="3625269760"/>
                  </a:ext>
                </a:extLst>
              </a:tr>
              <a:tr h="0">
                <a:tc>
                  <a:txBody>
                    <a:bodyPr/>
                    <a:lstStyle/>
                    <a:p>
                      <a:r>
                        <a:rPr lang="en-US" sz="1800" u="sng" dirty="0">
                          <a:solidFill>
                            <a:srgbClr val="1155CC"/>
                          </a:solidFill>
                          <a:effectLst/>
                          <a:latin typeface="Calibri" panose="020F0502020204030204" pitchFamily="34" charset="0"/>
                          <a:hlinkClick r:id="rId3"/>
                        </a:rPr>
                        <a:t>https://SEARiousMeats.net</a:t>
                      </a:r>
                      <a:endParaRPr lang="en-US" sz="1800" dirty="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a:effectLst/>
                          <a:latin typeface="Calibri" panose="020F0502020204030204" pitchFamily="34" charset="0"/>
                        </a:rPr>
                        <a:t>1.1.1.1</a:t>
                      </a:r>
                      <a:endParaRPr lang="en-US" sz="180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dirty="0">
                          <a:effectLst/>
                          <a:latin typeface="Calibri" panose="020F0502020204030204" pitchFamily="34" charset="0"/>
                        </a:rPr>
                        <a:t>2.2.2.2</a:t>
                      </a:r>
                      <a:endParaRPr lang="en-US" sz="1800" dirty="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extLst>
                  <a:ext uri="{0D108BD9-81ED-4DB2-BD59-A6C34878D82A}">
                    <a16:rowId xmlns:a16="http://schemas.microsoft.com/office/drawing/2014/main" val="2521714519"/>
                  </a:ext>
                </a:extLst>
              </a:tr>
            </a:tbl>
          </a:graphicData>
        </a:graphic>
      </p:graphicFrame>
      <p:sp>
        <p:nvSpPr>
          <p:cNvPr id="4" name="Rectangle 1">
            <a:extLst>
              <a:ext uri="{FF2B5EF4-FFF2-40B4-BE49-F238E27FC236}">
                <a16:creationId xmlns:a16="http://schemas.microsoft.com/office/drawing/2014/main" id="{5BA56816-EDB2-4DE9-B0B0-B42E1D29217D}"/>
              </a:ext>
            </a:extLst>
          </p:cNvPr>
          <p:cNvSpPr>
            <a:spLocks noChangeArrowheads="1"/>
          </p:cNvSpPr>
          <p:nvPr/>
        </p:nvSpPr>
        <p:spPr bwMode="auto">
          <a:xfrm>
            <a:off x="443000" y="3555374"/>
            <a:ext cx="4800714" cy="313932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2.         IT Sec confirm configuration and do basic validation / testing (10 min)</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        Certificate matching</a:t>
            </a:r>
            <a:endParaRPr kumimoji="0" lang="it-IT"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i.        </a:t>
            </a:r>
            <a:r>
              <a:rPr kumimoji="0" lang="it-IT" altLang="en-US" b="0" i="0" u="sng" strike="noStrike" cap="none" normalizeH="0" baseline="0" dirty="0">
                <a:ln>
                  <a:noFill/>
                </a:ln>
                <a:solidFill>
                  <a:srgbClr val="1155CC"/>
                </a:solidFill>
                <a:effectLst/>
                <a:latin typeface="Calibri" panose="020F0502020204030204" pitchFamily="34" charset="0"/>
                <a:cs typeface="Calibri" panose="020F0502020204030204" pitchFamily="34" charset="0"/>
                <a:hlinkClick r:id="rId3"/>
              </a:rPr>
              <a:t>https://SEARiousMeats.net</a:t>
            </a:r>
            <a:endParaRPr kumimoji="0" lang="it-IT"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a7713fbc abb7188f940d77f33c9fac819 ded6824</a:t>
            </a:r>
            <a:endParaRPr kumimoji="0" lang="it-IT"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b.        Test sites above from external wifi, VPN, cell phone</a:t>
            </a:r>
            <a:endParaRPr kumimoji="0" lang="it-IT"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it-IT"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c.        Test with SSL Labs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it-IT"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it-IT" altLang="en-US" dirty="0">
                <a:latin typeface="Calibri" panose="020F0502020204030204" pitchFamily="34" charset="0"/>
                <a:cs typeface="Calibri" panose="020F0502020204030204" pitchFamily="34" charset="0"/>
              </a:rPr>
              <a:t>3.</a:t>
            </a:r>
            <a:r>
              <a:rPr kumimoji="0" lang="it-IT" altLang="en-US" b="0" i="0" u="none" strike="noStrike" cap="none" normalizeH="0" baseline="0" dirty="0">
                <a:ln>
                  <a:noFill/>
                </a:ln>
                <a:solidFill>
                  <a:schemeClr val="tx1"/>
                </a:solidFill>
                <a:effectLst/>
                <a:latin typeface="Calibri" panose="020F0502020204030204" pitchFamily="34" charset="0"/>
                <a:cs typeface="Calibri" panose="020F0502020204030204" pitchFamily="34" charset="0"/>
              </a:rPr>
              <a:t>        Modify FW / Cloud ACL to prevent WAF bypass </a:t>
            </a:r>
            <a:endParaRPr kumimoji="0" lang="it-IT" altLang="en-US" b="0" i="0" u="none" strike="noStrike" cap="none" normalizeH="0" baseline="0" dirty="0">
              <a:ln>
                <a:noFill/>
              </a:ln>
              <a:solidFill>
                <a:schemeClr val="tx1"/>
              </a:solidFill>
              <a:effectLst/>
            </a:endParaRPr>
          </a:p>
        </p:txBody>
      </p:sp>
      <p:graphicFrame>
        <p:nvGraphicFramePr>
          <p:cNvPr id="5" name="Table 4">
            <a:extLst>
              <a:ext uri="{FF2B5EF4-FFF2-40B4-BE49-F238E27FC236}">
                <a16:creationId xmlns:a16="http://schemas.microsoft.com/office/drawing/2014/main" id="{F216E6B9-D97D-4B28-AE15-D7B7780B8A58}"/>
              </a:ext>
            </a:extLst>
          </p:cNvPr>
          <p:cNvGraphicFramePr>
            <a:graphicFrameLocks noGrp="1"/>
          </p:cNvGraphicFramePr>
          <p:nvPr>
            <p:extLst>
              <p:ext uri="{D42A27DB-BD31-4B8C-83A1-F6EECF244321}">
                <p14:modId xmlns:p14="http://schemas.microsoft.com/office/powerpoint/2010/main" val="3708666969"/>
              </p:ext>
            </p:extLst>
          </p:nvPr>
        </p:nvGraphicFramePr>
        <p:xfrm>
          <a:off x="6096000" y="5832362"/>
          <a:ext cx="5514808" cy="751840"/>
        </p:xfrm>
        <a:graphic>
          <a:graphicData uri="http://schemas.openxmlformats.org/drawingml/2006/table">
            <a:tbl>
              <a:tblPr/>
              <a:tblGrid>
                <a:gridCol w="2983196">
                  <a:extLst>
                    <a:ext uri="{9D8B030D-6E8A-4147-A177-3AD203B41FA5}">
                      <a16:colId xmlns:a16="http://schemas.microsoft.com/office/drawing/2014/main" val="2201784282"/>
                    </a:ext>
                  </a:extLst>
                </a:gridCol>
                <a:gridCol w="1349281">
                  <a:extLst>
                    <a:ext uri="{9D8B030D-6E8A-4147-A177-3AD203B41FA5}">
                      <a16:colId xmlns:a16="http://schemas.microsoft.com/office/drawing/2014/main" val="1658686287"/>
                    </a:ext>
                  </a:extLst>
                </a:gridCol>
                <a:gridCol w="1182331">
                  <a:extLst>
                    <a:ext uri="{9D8B030D-6E8A-4147-A177-3AD203B41FA5}">
                      <a16:colId xmlns:a16="http://schemas.microsoft.com/office/drawing/2014/main" val="1232292486"/>
                    </a:ext>
                  </a:extLst>
                </a:gridCol>
              </a:tblGrid>
              <a:tr h="0">
                <a:tc>
                  <a:txBody>
                    <a:bodyPr/>
                    <a:lstStyle/>
                    <a:p>
                      <a:r>
                        <a:rPr lang="en-US" sz="1800">
                          <a:solidFill>
                            <a:srgbClr val="000000"/>
                          </a:solidFill>
                          <a:effectLst/>
                          <a:latin typeface="Calibri" panose="020F0502020204030204" pitchFamily="34" charset="0"/>
                        </a:rPr>
                        <a:t>FQDN (A or CName)</a:t>
                      </a:r>
                      <a:endParaRPr lang="en-US" sz="180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a:solidFill>
                            <a:srgbClr val="000000"/>
                          </a:solidFill>
                          <a:effectLst/>
                          <a:latin typeface="Calibri" panose="020F0502020204030204" pitchFamily="34" charset="0"/>
                        </a:rPr>
                        <a:t>Original IP</a:t>
                      </a:r>
                      <a:endParaRPr lang="en-US" sz="180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dirty="0">
                          <a:solidFill>
                            <a:srgbClr val="000000"/>
                          </a:solidFill>
                          <a:effectLst/>
                          <a:latin typeface="Calibri" panose="020F0502020204030204" pitchFamily="34" charset="0"/>
                        </a:rPr>
                        <a:t>TTL (sec)</a:t>
                      </a:r>
                      <a:endParaRPr lang="en-US" sz="1800" dirty="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extLst>
                  <a:ext uri="{0D108BD9-81ED-4DB2-BD59-A6C34878D82A}">
                    <a16:rowId xmlns:a16="http://schemas.microsoft.com/office/drawing/2014/main" val="1253269755"/>
                  </a:ext>
                </a:extLst>
              </a:tr>
              <a:tr h="0">
                <a:tc>
                  <a:txBody>
                    <a:bodyPr/>
                    <a:lstStyle/>
                    <a:p>
                      <a:r>
                        <a:rPr lang="en-US" sz="1800" u="sng" dirty="0">
                          <a:solidFill>
                            <a:srgbClr val="1155CC"/>
                          </a:solidFill>
                          <a:effectLst/>
                          <a:latin typeface="Calibri" panose="020F0502020204030204" pitchFamily="34" charset="0"/>
                          <a:hlinkClick r:id="rId3"/>
                        </a:rPr>
                        <a:t>https://SEARiousMeats.net</a:t>
                      </a:r>
                      <a:endParaRPr lang="en-US" sz="1800" dirty="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a:effectLst/>
                          <a:latin typeface="Calibri" panose="020F0502020204030204" pitchFamily="34" charset="0"/>
                        </a:rPr>
                        <a:t>2.2.2.2</a:t>
                      </a:r>
                      <a:endParaRPr lang="en-US" sz="180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tc>
                  <a:txBody>
                    <a:bodyPr/>
                    <a:lstStyle/>
                    <a:p>
                      <a:r>
                        <a:rPr lang="en-US" sz="1800" dirty="0">
                          <a:effectLst/>
                          <a:latin typeface="Calibri" panose="020F0502020204030204" pitchFamily="34" charset="0"/>
                        </a:rPr>
                        <a:t>1800</a:t>
                      </a:r>
                      <a:endParaRPr lang="en-US" sz="1800" dirty="0">
                        <a:effectLst/>
                        <a:latin typeface="Roboto"/>
                      </a:endParaRPr>
                    </a:p>
                  </a:txBody>
                  <a:tcPr marL="50800" marR="50800" marT="50800" marB="50800">
                    <a:lnL w="12700" cap="flat" cmpd="sng" algn="ctr">
                      <a:solidFill>
                        <a:srgbClr val="A3A3A3"/>
                      </a:solidFill>
                      <a:prstDash val="solid"/>
                      <a:round/>
                      <a:headEnd type="none" w="med" len="med"/>
                      <a:tailEnd type="none" w="med" len="med"/>
                    </a:lnL>
                    <a:lnR w="12700" cap="flat" cmpd="sng" algn="ctr">
                      <a:solidFill>
                        <a:srgbClr val="A3A3A3"/>
                      </a:solidFill>
                      <a:prstDash val="solid"/>
                      <a:round/>
                      <a:headEnd type="none" w="med" len="med"/>
                      <a:tailEnd type="none" w="med" len="med"/>
                    </a:lnR>
                    <a:lnT w="12700" cap="flat" cmpd="sng" algn="ctr">
                      <a:solidFill>
                        <a:srgbClr val="A3A3A3"/>
                      </a:solidFill>
                      <a:prstDash val="solid"/>
                      <a:round/>
                      <a:headEnd type="none" w="med" len="med"/>
                      <a:tailEnd type="none" w="med" len="med"/>
                    </a:lnT>
                    <a:lnB w="12700" cap="flat" cmpd="sng" algn="ctr">
                      <a:solidFill>
                        <a:srgbClr val="A3A3A3"/>
                      </a:solidFill>
                      <a:prstDash val="solid"/>
                      <a:round/>
                      <a:headEnd type="none" w="med" len="med"/>
                      <a:tailEnd type="none" w="med" len="med"/>
                    </a:lnB>
                    <a:solidFill>
                      <a:srgbClr val="FFFFFF"/>
                    </a:solidFill>
                  </a:tcPr>
                </a:tc>
                <a:extLst>
                  <a:ext uri="{0D108BD9-81ED-4DB2-BD59-A6C34878D82A}">
                    <a16:rowId xmlns:a16="http://schemas.microsoft.com/office/drawing/2014/main" val="588018362"/>
                  </a:ext>
                </a:extLst>
              </a:tr>
            </a:tbl>
          </a:graphicData>
        </a:graphic>
      </p:graphicFrame>
    </p:spTree>
    <p:extLst>
      <p:ext uri="{BB962C8B-B14F-4D97-AF65-F5344CB8AC3E}">
        <p14:creationId xmlns:p14="http://schemas.microsoft.com/office/powerpoint/2010/main" val="137697109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2">
            <a:extLst>
              <a:ext uri="{FF2B5EF4-FFF2-40B4-BE49-F238E27FC236}">
                <a16:creationId xmlns:a16="http://schemas.microsoft.com/office/drawing/2014/main" id="{CC5A652F-36ED-4970-836C-C2B012081CDB}"/>
              </a:ext>
            </a:extLst>
          </p:cNvPr>
          <p:cNvSpPr txBox="1">
            <a:spLocks/>
          </p:cNvSpPr>
          <p:nvPr/>
        </p:nvSpPr>
        <p:spPr>
          <a:xfrm>
            <a:off x="5494713" y="1512794"/>
            <a:ext cx="6233311" cy="2675966"/>
          </a:xfrm>
          <a:prstGeom prst="rect">
            <a:avLst/>
          </a:prstGeom>
        </p:spPr>
        <p:txBody>
          <a:bodyPr>
            <a:normAutofit fontScale="70000" lnSpcReduction="200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r>
              <a:rPr lang="en-US" sz="2600" dirty="0"/>
              <a:t>¼ cup of mint leaves (more for garnish)</a:t>
            </a:r>
          </a:p>
          <a:p>
            <a:r>
              <a:rPr lang="en-US" sz="2600" dirty="0"/>
              <a:t>2 tablespoons of sugar</a:t>
            </a:r>
          </a:p>
          <a:p>
            <a:r>
              <a:rPr lang="en-US" sz="2600" dirty="0"/>
              <a:t>3 limes</a:t>
            </a:r>
          </a:p>
          <a:p>
            <a:r>
              <a:rPr lang="en-US" sz="2600" dirty="0" err="1"/>
              <a:t>Blackberrys</a:t>
            </a:r>
            <a:endParaRPr lang="en-US" sz="2600" dirty="0"/>
          </a:p>
          <a:p>
            <a:r>
              <a:rPr lang="en-US" sz="2600" dirty="0"/>
              <a:t>3 cups of Apple Cider</a:t>
            </a:r>
          </a:p>
          <a:p>
            <a:r>
              <a:rPr lang="en-US" sz="2600" dirty="0"/>
              <a:t>Ice (as desired)</a:t>
            </a:r>
          </a:p>
          <a:p>
            <a:r>
              <a:rPr lang="en-US" sz="2600" dirty="0"/>
              <a:t>2 cups of Sparkling Blackberry Juice</a:t>
            </a:r>
            <a:endParaRPr lang="en-US" dirty="0"/>
          </a:p>
          <a:p>
            <a:pPr marL="0" indent="0">
              <a:buFont typeface="Wingdings 2" panose="05020102010507070707" pitchFamily="18" charset="2"/>
              <a:buNone/>
            </a:pPr>
            <a:endParaRPr lang="en-US" dirty="0"/>
          </a:p>
        </p:txBody>
      </p:sp>
      <p:sp>
        <p:nvSpPr>
          <p:cNvPr id="3" name="Content Placeholder 2">
            <a:extLst>
              <a:ext uri="{FF2B5EF4-FFF2-40B4-BE49-F238E27FC236}">
                <a16:creationId xmlns:a16="http://schemas.microsoft.com/office/drawing/2014/main" id="{7184CF55-836A-467F-8BEB-08731A29682C}"/>
              </a:ext>
            </a:extLst>
          </p:cNvPr>
          <p:cNvSpPr txBox="1">
            <a:spLocks/>
          </p:cNvSpPr>
          <p:nvPr/>
        </p:nvSpPr>
        <p:spPr>
          <a:xfrm>
            <a:off x="463976" y="632012"/>
            <a:ext cx="11264048" cy="712694"/>
          </a:xfrm>
          <a:prstGeom prst="rect">
            <a:avLst/>
          </a:prstGeom>
        </p:spPr>
        <p:txBody>
          <a:bodyP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buNone/>
            </a:pPr>
            <a:r>
              <a:rPr lang="en-US" sz="4800" b="1" dirty="0">
                <a:solidFill>
                  <a:schemeClr val="accent2">
                    <a:lumMod val="75000"/>
                  </a:schemeClr>
                </a:solidFill>
              </a:rPr>
              <a:t>The BRO-</a:t>
            </a:r>
            <a:r>
              <a:rPr lang="en-US" sz="4800" b="1" dirty="0" err="1">
                <a:solidFill>
                  <a:schemeClr val="accent2">
                    <a:lumMod val="75000"/>
                  </a:schemeClr>
                </a:solidFill>
              </a:rPr>
              <a:t>jito</a:t>
            </a:r>
            <a:endParaRPr lang="en-US" sz="4800" b="1" dirty="0">
              <a:solidFill>
                <a:schemeClr val="accent2">
                  <a:lumMod val="75000"/>
                </a:schemeClr>
              </a:solidFill>
            </a:endParaRPr>
          </a:p>
          <a:p>
            <a:pPr marL="0" indent="0">
              <a:buFont typeface="Wingdings 2" panose="05020102010507070707" pitchFamily="18" charset="2"/>
              <a:buNone/>
            </a:pPr>
            <a:endParaRPr lang="en-US" sz="4600" dirty="0"/>
          </a:p>
        </p:txBody>
      </p:sp>
      <p:pic>
        <p:nvPicPr>
          <p:cNvPr id="2050" name="Picture 2" descr="Was Derek Zoolander Almost Killed Off At the End of Zoolander?">
            <a:extLst>
              <a:ext uri="{FF2B5EF4-FFF2-40B4-BE49-F238E27FC236}">
                <a16:creationId xmlns:a16="http://schemas.microsoft.com/office/drawing/2014/main" id="{223508A1-C455-492E-9CE0-A44B8EF5A4D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3976" y="1512793"/>
            <a:ext cx="4998002" cy="2603126"/>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B320F79-69C9-460F-8229-0FA82C89CAB2}"/>
              </a:ext>
            </a:extLst>
          </p:cNvPr>
          <p:cNvSpPr txBox="1"/>
          <p:nvPr/>
        </p:nvSpPr>
        <p:spPr>
          <a:xfrm>
            <a:off x="463976" y="4375710"/>
            <a:ext cx="11100495" cy="1938992"/>
          </a:xfrm>
          <a:prstGeom prst="rect">
            <a:avLst/>
          </a:prstGeom>
          <a:noFill/>
        </p:spPr>
        <p:txBody>
          <a:bodyPr wrap="square">
            <a:spAutoFit/>
          </a:bodyPr>
          <a:lstStyle/>
          <a:p>
            <a:pPr marL="514350" indent="-514350">
              <a:buFont typeface="+mj-lt"/>
              <a:buAutoNum type="arabicPeriod"/>
            </a:pPr>
            <a:r>
              <a:rPr lang="en-US" sz="2400" dirty="0"/>
              <a:t>In medium pitcher, add mint leaves and sugar. Muddle porously.</a:t>
            </a:r>
          </a:p>
          <a:p>
            <a:pPr marL="514350" indent="-514350">
              <a:buFont typeface="+mj-lt"/>
              <a:buAutoNum type="arabicPeriod"/>
            </a:pPr>
            <a:r>
              <a:rPr lang="en-US" sz="2400" dirty="0"/>
              <a:t>Squeeze juices of limes into pitcher. Combine with mint and sugar. Add cider to pitcher and combine. </a:t>
            </a:r>
          </a:p>
          <a:p>
            <a:pPr marL="514350" indent="-514350">
              <a:buFont typeface="+mj-lt"/>
              <a:buAutoNum type="arabicPeriod"/>
            </a:pPr>
            <a:r>
              <a:rPr lang="en-US" sz="2400" dirty="0"/>
              <a:t>Stir in the ice and float the sparkling blackberry juice.</a:t>
            </a:r>
          </a:p>
          <a:p>
            <a:pPr marL="514350" indent="-514350">
              <a:buFont typeface="+mj-lt"/>
              <a:buAutoNum type="arabicPeriod"/>
            </a:pPr>
            <a:r>
              <a:rPr lang="en-US" sz="2400" dirty="0"/>
              <a:t>Pour over fresh ice and garnish with mint, blackberry, and lime wedge.</a:t>
            </a:r>
          </a:p>
        </p:txBody>
      </p:sp>
    </p:spTree>
    <p:extLst>
      <p:ext uri="{BB962C8B-B14F-4D97-AF65-F5344CB8AC3E}">
        <p14:creationId xmlns:p14="http://schemas.microsoft.com/office/powerpoint/2010/main" val="6340986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A793F8C-D5DC-457A-BC87-6A1F8681C7D7}"/>
              </a:ext>
            </a:extLst>
          </p:cNvPr>
          <p:cNvSpPr>
            <a:spLocks noGrp="1"/>
          </p:cNvSpPr>
          <p:nvPr>
            <p:ph type="title"/>
          </p:nvPr>
        </p:nvSpPr>
        <p:spPr/>
        <p:txBody>
          <a:bodyPr/>
          <a:lstStyle/>
          <a:p>
            <a:r>
              <a:rPr lang="en-US" dirty="0"/>
              <a:t>What is a WAF:</a:t>
            </a:r>
            <a:br>
              <a:rPr lang="en-US" dirty="0"/>
            </a:br>
            <a:endParaRPr lang="en-US" dirty="0"/>
          </a:p>
        </p:txBody>
      </p:sp>
      <p:sp>
        <p:nvSpPr>
          <p:cNvPr id="5" name="Text Placeholder 4">
            <a:extLst>
              <a:ext uri="{FF2B5EF4-FFF2-40B4-BE49-F238E27FC236}">
                <a16:creationId xmlns:a16="http://schemas.microsoft.com/office/drawing/2014/main" id="{128432E4-DBA4-4BC0-85D2-7AEEB21712CA}"/>
              </a:ext>
            </a:extLst>
          </p:cNvPr>
          <p:cNvSpPr>
            <a:spLocks noGrp="1"/>
          </p:cNvSpPr>
          <p:nvPr>
            <p:ph type="body" idx="1"/>
          </p:nvPr>
        </p:nvSpPr>
        <p:spPr/>
        <p:txBody>
          <a:bodyPr/>
          <a:lstStyle/>
          <a:p>
            <a:endParaRPr lang="en-US" dirty="0"/>
          </a:p>
        </p:txBody>
      </p:sp>
      <p:sp>
        <p:nvSpPr>
          <p:cNvPr id="2" name="Rectangle 1">
            <a:extLst>
              <a:ext uri="{FF2B5EF4-FFF2-40B4-BE49-F238E27FC236}">
                <a16:creationId xmlns:a16="http://schemas.microsoft.com/office/drawing/2014/main" id="{1613F292-6C51-4703-8B04-9022245778A9}"/>
              </a:ext>
            </a:extLst>
          </p:cNvPr>
          <p:cNvSpPr/>
          <p:nvPr/>
        </p:nvSpPr>
        <p:spPr>
          <a:xfrm>
            <a:off x="6095999" y="724878"/>
            <a:ext cx="5667829" cy="646331"/>
          </a:xfrm>
          <a:prstGeom prst="rect">
            <a:avLst/>
          </a:prstGeom>
        </p:spPr>
        <p:txBody>
          <a:bodyPr wrap="square">
            <a:spAutoFit/>
          </a:bodyPr>
          <a:lstStyle/>
          <a:p>
            <a:r>
              <a:rPr lang="en-US" b="1" dirty="0"/>
              <a:t>“This, is the WORST project I ever worked on”</a:t>
            </a:r>
          </a:p>
          <a:p>
            <a:r>
              <a:rPr lang="en-US" b="1" dirty="0"/>
              <a:t>― Micah K Brown</a:t>
            </a:r>
          </a:p>
        </p:txBody>
      </p:sp>
    </p:spTree>
    <p:extLst>
      <p:ext uri="{BB962C8B-B14F-4D97-AF65-F5344CB8AC3E}">
        <p14:creationId xmlns:p14="http://schemas.microsoft.com/office/powerpoint/2010/main" val="10544172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5494713" y="1815353"/>
            <a:ext cx="6233311" cy="5042647"/>
          </a:xfrm>
        </p:spPr>
        <p:txBody>
          <a:bodyPr>
            <a:normAutofit/>
          </a:bodyPr>
          <a:lstStyle/>
          <a:p>
            <a:pPr marL="0" indent="0">
              <a:buNone/>
            </a:pPr>
            <a:r>
              <a:rPr lang="en-US" sz="2600" dirty="0"/>
              <a:t>A web application firewall (WAF) is a specific form of application firewall that filters, monitors, and blocks HTTP traffic to and from a web service. By inspecting HTTP traffic, it can prevent attacks exploiting a web application's known vulnerabilities, such as SQL injection, cross-site scripting (XSS), file inclusion, and improper system configuration.</a:t>
            </a:r>
          </a:p>
          <a:p>
            <a:pPr marL="0" indent="0">
              <a:buNone/>
            </a:pPr>
            <a:r>
              <a:rPr lang="en-US" dirty="0"/>
              <a:t>https://en.wikipedia.org/wiki/Web_application_firewall</a:t>
            </a:r>
          </a:p>
          <a:p>
            <a:pPr marL="0" indent="0">
              <a:buNone/>
            </a:pPr>
            <a:endParaRPr lang="en-US" dirty="0"/>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What is a WAF</a:t>
            </a:r>
          </a:p>
        </p:txBody>
      </p:sp>
      <p:pic>
        <p:nvPicPr>
          <p:cNvPr id="3074" name="Picture 2" descr="The Matrix 4 - what will it be about? Here are the most plausible theories">
            <a:extLst>
              <a:ext uri="{FF2B5EF4-FFF2-40B4-BE49-F238E27FC236}">
                <a16:creationId xmlns:a16="http://schemas.microsoft.com/office/drawing/2014/main" id="{3497281D-5E25-4640-8946-40A4AF5B9E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5662" y="1815352"/>
            <a:ext cx="4901331" cy="49013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7522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What is a WAF</a:t>
            </a:r>
          </a:p>
        </p:txBody>
      </p:sp>
      <p:pic>
        <p:nvPicPr>
          <p:cNvPr id="2" name="Picture 1">
            <a:extLst>
              <a:ext uri="{FF2B5EF4-FFF2-40B4-BE49-F238E27FC236}">
                <a16:creationId xmlns:a16="http://schemas.microsoft.com/office/drawing/2014/main" id="{DD163F0B-019F-48FD-B4AA-20DDADB62B8D}"/>
              </a:ext>
            </a:extLst>
          </p:cNvPr>
          <p:cNvPicPr>
            <a:picLocks noChangeAspect="1"/>
          </p:cNvPicPr>
          <p:nvPr/>
        </p:nvPicPr>
        <p:blipFill>
          <a:blip r:embed="rId2"/>
          <a:stretch>
            <a:fillRect/>
          </a:stretch>
        </p:blipFill>
        <p:spPr>
          <a:xfrm>
            <a:off x="1466850" y="2026670"/>
            <a:ext cx="9258300" cy="4539343"/>
          </a:xfrm>
          <a:prstGeom prst="rect">
            <a:avLst/>
          </a:prstGeom>
        </p:spPr>
      </p:pic>
    </p:spTree>
    <p:extLst>
      <p:ext uri="{BB962C8B-B14F-4D97-AF65-F5344CB8AC3E}">
        <p14:creationId xmlns:p14="http://schemas.microsoft.com/office/powerpoint/2010/main" val="119909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Build – Tune – Support Model</a:t>
            </a:r>
          </a:p>
        </p:txBody>
      </p:sp>
      <p:pic>
        <p:nvPicPr>
          <p:cNvPr id="7" name="Picture 6">
            <a:extLst>
              <a:ext uri="{FF2B5EF4-FFF2-40B4-BE49-F238E27FC236}">
                <a16:creationId xmlns:a16="http://schemas.microsoft.com/office/drawing/2014/main" id="{FB1B2BA6-5BAD-4E4F-87B3-DF767A4A323A}"/>
              </a:ext>
            </a:extLst>
          </p:cNvPr>
          <p:cNvPicPr>
            <a:picLocks noChangeAspect="1"/>
          </p:cNvPicPr>
          <p:nvPr/>
        </p:nvPicPr>
        <p:blipFill>
          <a:blip r:embed="rId2"/>
          <a:stretch>
            <a:fillRect/>
          </a:stretch>
        </p:blipFill>
        <p:spPr>
          <a:xfrm>
            <a:off x="1262598" y="1785203"/>
            <a:ext cx="9666803" cy="5072797"/>
          </a:xfrm>
          <a:prstGeom prst="rect">
            <a:avLst/>
          </a:prstGeom>
        </p:spPr>
      </p:pic>
    </p:spTree>
    <p:extLst>
      <p:ext uri="{BB962C8B-B14F-4D97-AF65-F5344CB8AC3E}">
        <p14:creationId xmlns:p14="http://schemas.microsoft.com/office/powerpoint/2010/main" val="18153005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3AE4AC4-4FA1-46AB-98BA-A294EA61E174}"/>
              </a:ext>
            </a:extLst>
          </p:cNvPr>
          <p:cNvSpPr>
            <a:spLocks noGrp="1"/>
          </p:cNvSpPr>
          <p:nvPr>
            <p:ph idx="1"/>
          </p:nvPr>
        </p:nvSpPr>
        <p:spPr>
          <a:xfrm>
            <a:off x="443754" y="1862418"/>
            <a:ext cx="11268634" cy="4995582"/>
          </a:xfrm>
        </p:spPr>
        <p:txBody>
          <a:bodyPr>
            <a:normAutofit/>
          </a:bodyPr>
          <a:lstStyle/>
          <a:p>
            <a:pPr marL="0" indent="0">
              <a:buNone/>
            </a:pPr>
            <a:r>
              <a:rPr lang="en-US" sz="2400" dirty="0"/>
              <a:t>Like most projects, success and failure depends on the team.</a:t>
            </a:r>
          </a:p>
          <a:p>
            <a:r>
              <a:rPr lang="en-US" sz="2400" dirty="0"/>
              <a:t>High Total Cost of Ownership and Management Support</a:t>
            </a:r>
          </a:p>
          <a:p>
            <a:r>
              <a:rPr lang="en-US" sz="2400" dirty="0"/>
              <a:t>Overcoming Fear, Uncertainty, Doubt!</a:t>
            </a:r>
          </a:p>
          <a:p>
            <a:r>
              <a:rPr lang="en-US" sz="2400" dirty="0"/>
              <a:t>Clearly defining post SDLC life under a WAF.</a:t>
            </a:r>
          </a:p>
          <a:p>
            <a:r>
              <a:rPr lang="en-US" sz="2400" dirty="0"/>
              <a:t>Conflicts with work already in ‘App Dev Pipeline’.</a:t>
            </a:r>
          </a:p>
          <a:p>
            <a:r>
              <a:rPr lang="en-US" sz="2400" dirty="0"/>
              <a:t>Winning trust and support from App Dev.</a:t>
            </a:r>
          </a:p>
          <a:p>
            <a:r>
              <a:rPr lang="en-US" sz="2400" dirty="0"/>
              <a:t>Not all environments are equal (feature by feature).</a:t>
            </a:r>
          </a:p>
          <a:p>
            <a:r>
              <a:rPr lang="en-US" sz="2400" dirty="0"/>
              <a:t>How can you intercept Web Traffic (</a:t>
            </a:r>
            <a:r>
              <a:rPr lang="en-US" sz="2400" b="1" dirty="0"/>
              <a:t>DNS</a:t>
            </a:r>
            <a:r>
              <a:rPr lang="en-US" sz="2400" dirty="0"/>
              <a:t> vs passthrough)</a:t>
            </a:r>
          </a:p>
          <a:p>
            <a:pPr lvl="1"/>
            <a:r>
              <a:rPr lang="en-US" sz="2200" dirty="0"/>
              <a:t>If use DNS, your TTL will control how fast you can move WAF out of line with traffic.</a:t>
            </a:r>
            <a:endParaRPr lang="en-US" dirty="0"/>
          </a:p>
        </p:txBody>
      </p:sp>
      <p:sp>
        <p:nvSpPr>
          <p:cNvPr id="5" name="Title 4">
            <a:extLst>
              <a:ext uri="{FF2B5EF4-FFF2-40B4-BE49-F238E27FC236}">
                <a16:creationId xmlns:a16="http://schemas.microsoft.com/office/drawing/2014/main" id="{ACCB27A1-1B2D-47D7-81B9-09173094D5B3}"/>
              </a:ext>
            </a:extLst>
          </p:cNvPr>
          <p:cNvSpPr>
            <a:spLocks noGrp="1"/>
          </p:cNvSpPr>
          <p:nvPr>
            <p:ph type="title"/>
          </p:nvPr>
        </p:nvSpPr>
        <p:spPr/>
        <p:txBody>
          <a:bodyPr/>
          <a:lstStyle/>
          <a:p>
            <a:r>
              <a:rPr lang="en-US" dirty="0"/>
              <a:t>Biggest challenges</a:t>
            </a:r>
          </a:p>
        </p:txBody>
      </p:sp>
    </p:spTree>
    <p:extLst>
      <p:ext uri="{BB962C8B-B14F-4D97-AF65-F5344CB8AC3E}">
        <p14:creationId xmlns:p14="http://schemas.microsoft.com/office/powerpoint/2010/main" val="16528476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A793F8C-D5DC-457A-BC87-6A1F8681C7D7}"/>
              </a:ext>
            </a:extLst>
          </p:cNvPr>
          <p:cNvSpPr>
            <a:spLocks noGrp="1"/>
          </p:cNvSpPr>
          <p:nvPr>
            <p:ph type="title"/>
          </p:nvPr>
        </p:nvSpPr>
        <p:spPr/>
        <p:txBody>
          <a:bodyPr/>
          <a:lstStyle/>
          <a:p>
            <a:r>
              <a:rPr lang="en-US" dirty="0"/>
              <a:t>WAF Team, Assemble</a:t>
            </a:r>
            <a:br>
              <a:rPr lang="en-US" dirty="0"/>
            </a:br>
            <a:endParaRPr lang="en-US" dirty="0"/>
          </a:p>
        </p:txBody>
      </p:sp>
      <p:sp>
        <p:nvSpPr>
          <p:cNvPr id="5" name="Text Placeholder 4">
            <a:extLst>
              <a:ext uri="{FF2B5EF4-FFF2-40B4-BE49-F238E27FC236}">
                <a16:creationId xmlns:a16="http://schemas.microsoft.com/office/drawing/2014/main" id="{128432E4-DBA4-4BC0-85D2-7AEEB21712CA}"/>
              </a:ext>
            </a:extLst>
          </p:cNvPr>
          <p:cNvSpPr>
            <a:spLocks noGrp="1"/>
          </p:cNvSpPr>
          <p:nvPr>
            <p:ph type="body" idx="1"/>
          </p:nvPr>
        </p:nvSpPr>
        <p:spPr/>
        <p:txBody>
          <a:bodyPr/>
          <a:lstStyle/>
          <a:p>
            <a:r>
              <a:rPr lang="en-US" dirty="0"/>
              <a:t>You are going to need a bigger boat</a:t>
            </a:r>
          </a:p>
        </p:txBody>
      </p:sp>
      <p:sp>
        <p:nvSpPr>
          <p:cNvPr id="2" name="Rectangle 1">
            <a:extLst>
              <a:ext uri="{FF2B5EF4-FFF2-40B4-BE49-F238E27FC236}">
                <a16:creationId xmlns:a16="http://schemas.microsoft.com/office/drawing/2014/main" id="{1613F292-6C51-4703-8B04-9022245778A9}"/>
              </a:ext>
            </a:extLst>
          </p:cNvPr>
          <p:cNvSpPr/>
          <p:nvPr/>
        </p:nvSpPr>
        <p:spPr>
          <a:xfrm>
            <a:off x="6095999" y="724878"/>
            <a:ext cx="5667829" cy="646331"/>
          </a:xfrm>
          <a:prstGeom prst="rect">
            <a:avLst/>
          </a:prstGeom>
        </p:spPr>
        <p:txBody>
          <a:bodyPr wrap="square">
            <a:spAutoFit/>
          </a:bodyPr>
          <a:lstStyle/>
          <a:p>
            <a:r>
              <a:rPr lang="en-US" b="1" dirty="0"/>
              <a:t>“THIS, is the worst project I ever worked on!”</a:t>
            </a:r>
          </a:p>
          <a:p>
            <a:r>
              <a:rPr lang="en-US" b="1" dirty="0"/>
              <a:t>― Micah K Brown</a:t>
            </a:r>
          </a:p>
        </p:txBody>
      </p:sp>
    </p:spTree>
    <p:extLst>
      <p:ext uri="{BB962C8B-B14F-4D97-AF65-F5344CB8AC3E}">
        <p14:creationId xmlns:p14="http://schemas.microsoft.com/office/powerpoint/2010/main" val="1441534966"/>
      </p:ext>
    </p:extLst>
  </p:cSld>
  <p:clrMapOvr>
    <a:masterClrMapping/>
  </p:clrMapOvr>
</p:sld>
</file>

<file path=ppt/theme/theme1.xml><?xml version="1.0" encoding="utf-8"?>
<a:theme xmlns:a="http://schemas.openxmlformats.org/drawingml/2006/main" name="Dividend">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28713</TotalTime>
  <Words>2170</Words>
  <Application>Microsoft Office PowerPoint</Application>
  <PresentationFormat>Widescreen</PresentationFormat>
  <Paragraphs>240</Paragraphs>
  <Slides>34</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Arial</vt:lpstr>
      <vt:lpstr>Calibri</vt:lpstr>
      <vt:lpstr>Gill Sans MT</vt:lpstr>
      <vt:lpstr>Roboto</vt:lpstr>
      <vt:lpstr>Symbol</vt:lpstr>
      <vt:lpstr>Times New Roman</vt:lpstr>
      <vt:lpstr>Wingdings 2</vt:lpstr>
      <vt:lpstr>Dividend</vt:lpstr>
      <vt:lpstr>I got 99 problems, but a WAF ain’t one</vt:lpstr>
      <vt:lpstr>PowerPoint Presentation</vt:lpstr>
      <vt:lpstr>PowerPoint Presentation</vt:lpstr>
      <vt:lpstr>What is a WAF: </vt:lpstr>
      <vt:lpstr>What is a WAF</vt:lpstr>
      <vt:lpstr>What is a WAF</vt:lpstr>
      <vt:lpstr>Build – Tune – Support Model</vt:lpstr>
      <vt:lpstr>Biggest challenges</vt:lpstr>
      <vt:lpstr>WAF Team, Assemble </vt:lpstr>
      <vt:lpstr>Team WAF</vt:lpstr>
      <vt:lpstr>Team Application</vt:lpstr>
      <vt:lpstr>Build Phase: </vt:lpstr>
      <vt:lpstr>Build Phase: Architecture</vt:lpstr>
      <vt:lpstr>Build Phase: Plan / Design</vt:lpstr>
      <vt:lpstr>Build Phase: Cold Build</vt:lpstr>
      <vt:lpstr>Build Phase: Put in line</vt:lpstr>
      <vt:lpstr>Tune Phase: </vt:lpstr>
      <vt:lpstr>Tune Phase: initial tuning</vt:lpstr>
      <vt:lpstr>Tune Phase: initial tuning</vt:lpstr>
      <vt:lpstr>Support Phase: </vt:lpstr>
      <vt:lpstr>Support Phase: Business as Normal</vt:lpstr>
      <vt:lpstr>Architecture: </vt:lpstr>
      <vt:lpstr>On Prem: Considerations</vt:lpstr>
      <vt:lpstr>On Prem</vt:lpstr>
      <vt:lpstr>Cloud: Considerations</vt:lpstr>
      <vt:lpstr>Cloud Single Container</vt:lpstr>
      <vt:lpstr>Cloud: Multiple containers</vt:lpstr>
      <vt:lpstr>One Policy to rule them all</vt:lpstr>
      <vt:lpstr>Learning suggestion could occur at any level</vt:lpstr>
      <vt:lpstr>Policy Push Questions</vt:lpstr>
      <vt:lpstr>Bonus: My sample go inline change documentation </vt:lpstr>
      <vt:lpstr>Change to go inline 1:2</vt:lpstr>
      <vt:lpstr>Change to go inline 2:2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Micah Brown</dc:creator>
  <cp:lastModifiedBy>Micah Brown</cp:lastModifiedBy>
  <cp:revision>224</cp:revision>
  <cp:lastPrinted>2018-10-11T10:46:28Z</cp:lastPrinted>
  <dcterms:created xsi:type="dcterms:W3CDTF">2018-04-07T14:10:49Z</dcterms:created>
  <dcterms:modified xsi:type="dcterms:W3CDTF">2021-07-09T16:27:55Z</dcterms:modified>
</cp:coreProperties>
</file>

<file path=docProps/thumbnail.jpeg>
</file>